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4"/>
  </p:sldMasterIdLst>
  <p:notesMasterIdLst>
    <p:notesMasterId r:id="rId26"/>
  </p:notesMasterIdLst>
  <p:handoutMasterIdLst>
    <p:handoutMasterId r:id="rId27"/>
  </p:handoutMasterIdLst>
  <p:sldIdLst>
    <p:sldId id="256" r:id="rId5"/>
    <p:sldId id="261" r:id="rId6"/>
    <p:sldId id="316" r:id="rId7"/>
    <p:sldId id="503" r:id="rId8"/>
    <p:sldId id="358" r:id="rId9"/>
    <p:sldId id="266" r:id="rId10"/>
    <p:sldId id="325" r:id="rId11"/>
    <p:sldId id="326" r:id="rId12"/>
    <p:sldId id="327" r:id="rId13"/>
    <p:sldId id="329" r:id="rId14"/>
    <p:sldId id="330" r:id="rId15"/>
    <p:sldId id="509" r:id="rId16"/>
    <p:sldId id="504" r:id="rId17"/>
    <p:sldId id="267" r:id="rId18"/>
    <p:sldId id="323" r:id="rId19"/>
    <p:sldId id="510" r:id="rId20"/>
    <p:sldId id="505" r:id="rId21"/>
    <p:sldId id="304" r:id="rId22"/>
    <p:sldId id="506" r:id="rId23"/>
    <p:sldId id="511" r:id="rId24"/>
    <p:sldId id="494" r:id="rId25"/>
  </p:sldIdLst>
  <p:sldSz cx="9144000" cy="6858000" type="screen4x3"/>
  <p:notesSz cx="7010400" cy="9296400"/>
  <p:custShowLst>
    <p:custShow name="Diaporama perso.1" id="0">
      <p:sldLst>
        <p:sld r:id="rId5"/>
      </p:sldLst>
    </p:custShow>
  </p:custShowLst>
  <p:defaultTextStyle>
    <a:defPPr>
      <a:defRPr lang="fr-FR"/>
    </a:defPPr>
    <a:lvl1pPr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1pPr>
    <a:lvl2pPr marL="4572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2pPr>
    <a:lvl3pPr marL="9144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3pPr>
    <a:lvl4pPr marL="13716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4pPr>
    <a:lvl5pPr marL="18288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11264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1235" autoAdjust="0"/>
    <p:restoredTop sz="94660"/>
  </p:normalViewPr>
  <p:slideViewPr>
    <p:cSldViewPr snapToGrid="0" snapToObjects="1">
      <p:cViewPr varScale="1">
        <p:scale>
          <a:sx n="114" d="100"/>
          <a:sy n="114" d="100"/>
        </p:scale>
        <p:origin x="1445" y="8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5138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970338" y="0"/>
            <a:ext cx="3038475" cy="465138"/>
          </a:xfrm>
          <a:prstGeom prst="rect">
            <a:avLst/>
          </a:prstGeom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itchFamily="34" charset="0"/>
              </a:defRPr>
            </a:lvl1pPr>
          </a:lstStyle>
          <a:p>
            <a:pPr>
              <a:defRPr/>
            </a:pPr>
            <a:fld id="{E277ED76-CFC4-4C30-AB78-30540E12566C}" type="datetime1">
              <a:rPr lang="fr-FR"/>
              <a:pPr>
                <a:defRPr/>
              </a:pPr>
              <a:t>27/11/2024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8829675"/>
            <a:ext cx="3038475" cy="465138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itchFamily="34" charset="0"/>
              </a:defRPr>
            </a:lvl1pPr>
          </a:lstStyle>
          <a:p>
            <a:pPr>
              <a:defRPr/>
            </a:pPr>
            <a:fld id="{3D79E8C8-3FEB-4FB4-A961-042B1E368A49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9063557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5138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970338" y="0"/>
            <a:ext cx="3038475" cy="465138"/>
          </a:xfrm>
          <a:prstGeom prst="rect">
            <a:avLst/>
          </a:prstGeom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itchFamily="34" charset="0"/>
              </a:defRPr>
            </a:lvl1pPr>
          </a:lstStyle>
          <a:p>
            <a:pPr>
              <a:defRPr/>
            </a:pPr>
            <a:fld id="{6B24952F-01B1-413D-A8BD-44527A3C60F9}" type="datetime1">
              <a:rPr lang="fr-FR"/>
              <a:pPr>
                <a:defRPr/>
              </a:pPr>
              <a:t>27/11/2024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pPr lvl="0"/>
            <a:endParaRPr lang="fr-FR" noProof="0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701675" y="4416425"/>
            <a:ext cx="5607050" cy="4183063"/>
          </a:xfrm>
          <a:prstGeom prst="rect">
            <a:avLst/>
          </a:prstGeom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fr-CA" noProof="0"/>
              <a:t>Cliquez pour modifier les styles du texte du masque</a:t>
            </a:r>
          </a:p>
          <a:p>
            <a:pPr lvl="1"/>
            <a:r>
              <a:rPr lang="fr-CA" noProof="0"/>
              <a:t>Deuxième niveau</a:t>
            </a:r>
          </a:p>
          <a:p>
            <a:pPr lvl="2"/>
            <a:r>
              <a:rPr lang="fr-CA" noProof="0"/>
              <a:t>Troisième niveau</a:t>
            </a:r>
          </a:p>
          <a:p>
            <a:pPr lvl="3"/>
            <a:r>
              <a:rPr lang="fr-CA" noProof="0"/>
              <a:t>Quatrième niveau</a:t>
            </a:r>
          </a:p>
          <a:p>
            <a:pPr lvl="4"/>
            <a:r>
              <a:rPr lang="fr-CA" noProof="0"/>
              <a:t>Cinquième niveau</a:t>
            </a:r>
            <a:endParaRPr lang="fr-FR" noProof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829675"/>
            <a:ext cx="3038475" cy="465138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itchFamily="34" charset="0"/>
              </a:defRPr>
            </a:lvl1pPr>
          </a:lstStyle>
          <a:p>
            <a:pPr>
              <a:defRPr/>
            </a:pPr>
            <a:fld id="{1D2CC1D4-2B15-45DF-9FBE-F8FBEB31C65D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950265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ＭＳ Ｐゴシック" charset="-128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CA"/>
              <a:t>Cliquez et modifiez le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CA"/>
              <a:t>Cliquez pour modifier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A239F1-0D93-4A37-BCCD-288279AB3E8B}" type="datetime1">
              <a:rPr lang="fr-FR"/>
              <a:pPr>
                <a:defRPr/>
              </a:pPr>
              <a:t>27/11/2024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3B6F8E-DAE2-4E4C-8886-591C24A40A13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826578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F0D725-5768-47A6-AA20-5F0248F9227A}" type="datetime1">
              <a:rPr lang="fr-FR"/>
              <a:pPr>
                <a:defRPr/>
              </a:pPr>
              <a:t>27/11/2024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35E8BB-6948-4A33-9383-42864CAE3476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655105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CA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5FBC2C-B2E4-4AA2-BB32-49BAB1960C0D}" type="datetime1">
              <a:rPr lang="fr-FR"/>
              <a:pPr>
                <a:defRPr/>
              </a:pPr>
              <a:t>27/11/2024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2AE2B9-43F8-4EBF-B402-6FF8376DE9A8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866950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08EE31-9F5D-4605-B628-8D87E0FC4958}" type="datetime1">
              <a:rPr lang="fr-FR"/>
              <a:pPr>
                <a:defRPr/>
              </a:pPr>
              <a:t>27/11/2024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73CD6E-35A3-4AA0-82F0-41978F2B5790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297008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CA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CA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00A2CA-4052-425E-AE3B-E5C03F18D015}" type="datetime1">
              <a:rPr lang="fr-FR"/>
              <a:pPr>
                <a:defRPr/>
              </a:pPr>
              <a:t>27/11/2024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874EE1-7991-4CB3-A153-0948D28FD366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616970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  <a:endParaRPr lang="fr-FR"/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6B0910-C11F-43B2-9780-00957C6950F2}" type="datetime1">
              <a:rPr lang="fr-FR"/>
              <a:pPr>
                <a:defRPr/>
              </a:pPr>
              <a:t>27/11/2024</a:t>
            </a:fld>
            <a:endParaRPr lang="fr-FR"/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D85614-3746-436F-AAFF-EBE0E7DF2CFE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828293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CA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CA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CA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  <a:endParaRPr lang="fr-FR"/>
          </a:p>
        </p:txBody>
      </p:sp>
      <p:sp>
        <p:nvSpPr>
          <p:cNvPr id="7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CB4EBB-F7FA-4E18-9BD2-0DB7BACEB6AB}" type="datetime1">
              <a:rPr lang="fr-FR"/>
              <a:pPr>
                <a:defRPr/>
              </a:pPr>
              <a:t>27/11/2024</a:t>
            </a:fld>
            <a:endParaRPr lang="fr-FR"/>
          </a:p>
        </p:txBody>
      </p:sp>
      <p:sp>
        <p:nvSpPr>
          <p:cNvPr id="8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9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39A600-EDE9-4354-A490-D205974C6F16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495238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/>
              <a:t>Cliquez et modifiez le titre</a:t>
            </a:r>
            <a:endParaRPr lang="fr-FR"/>
          </a:p>
        </p:txBody>
      </p:sp>
      <p:sp>
        <p:nvSpPr>
          <p:cNvPr id="3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3F6BF5-CFE4-4257-BDF6-BFF98E3A0200}" type="datetime1">
              <a:rPr lang="fr-FR"/>
              <a:pPr>
                <a:defRPr/>
              </a:pPr>
              <a:t>27/11/2024</a:t>
            </a:fld>
            <a:endParaRPr lang="fr-FR"/>
          </a:p>
        </p:txBody>
      </p:sp>
      <p:sp>
        <p:nvSpPr>
          <p:cNvPr id="4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9BF1FF-9460-43A4-91E0-55BD34926684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982263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5BD402-0E3F-424E-A6D4-497CC2661E4F}" type="datetime1">
              <a:rPr lang="fr-FR"/>
              <a:pPr>
                <a:defRPr/>
              </a:pPr>
              <a:t>27/11/2024</a:t>
            </a:fld>
            <a:endParaRPr lang="fr-FR"/>
          </a:p>
        </p:txBody>
      </p:sp>
      <p:sp>
        <p:nvSpPr>
          <p:cNvPr id="3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AA2928-8E3A-4D7D-BD61-3B910349A19B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44257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CA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CA"/>
              <a:t>Cliquez pour modifier les styles du texte du masque</a:t>
            </a:r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966527-2E54-42C4-816C-DB93922D0730}" type="datetime1">
              <a:rPr lang="fr-FR"/>
              <a:pPr>
                <a:defRPr/>
              </a:pPr>
              <a:t>27/11/2024</a:t>
            </a:fld>
            <a:endParaRPr lang="fr-FR"/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3D536A-2648-4E62-928C-161E21D793F0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490722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CA"/>
              <a:t>Cliquez et modifiez le titre</a:t>
            </a:r>
            <a:endParaRPr lang="fr-FR"/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fr-CA" noProof="0"/>
              <a:t>Cliquez sur l'icône pour ajouter une image</a:t>
            </a:r>
            <a:endParaRPr lang="fr-FR" noProof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CA"/>
              <a:t>Cliquez pour modifier les styles du texte du masque</a:t>
            </a:r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05B550-A660-44EF-BAD2-89AE59B757C2}" type="datetime1">
              <a:rPr lang="fr-FR"/>
              <a:pPr>
                <a:defRPr/>
              </a:pPr>
              <a:t>27/11/2024</a:t>
            </a:fld>
            <a:endParaRPr lang="fr-FR"/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55A862-62A8-4D13-B010-25E4A7CF0FE0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23287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em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Espace réservé du titre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CA" altLang="fr-FR"/>
              <a:t>Cliquez et modifiez le titre</a:t>
            </a:r>
            <a:endParaRPr lang="fr-FR" altLang="fr-FR"/>
          </a:p>
        </p:txBody>
      </p:sp>
      <p:sp>
        <p:nvSpPr>
          <p:cNvPr id="1027" name="Espace réservé du texte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CA" altLang="fr-FR"/>
              <a:t>Cliquez pour modifier les styles du texte du masque</a:t>
            </a:r>
          </a:p>
          <a:p>
            <a:pPr lvl="1"/>
            <a:r>
              <a:rPr lang="fr-CA" altLang="fr-FR"/>
              <a:t>Deuxième niveau</a:t>
            </a:r>
          </a:p>
          <a:p>
            <a:pPr lvl="2"/>
            <a:r>
              <a:rPr lang="fr-CA" altLang="fr-FR"/>
              <a:t>Troisième niveau</a:t>
            </a:r>
          </a:p>
          <a:p>
            <a:pPr lvl="3"/>
            <a:r>
              <a:rPr lang="fr-CA" altLang="fr-FR"/>
              <a:t>Quatrième niveau</a:t>
            </a:r>
          </a:p>
          <a:p>
            <a:pPr lvl="4"/>
            <a:r>
              <a:rPr lang="fr-CA" altLang="fr-FR"/>
              <a:t>Cinquième niveau</a:t>
            </a:r>
            <a:endParaRPr lang="fr-FR" alt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>
              <a:defRPr/>
            </a:pPr>
            <a:fld id="{AC2EEADF-E88E-41DF-A36E-6371981E0A49}" type="datetime1">
              <a:rPr lang="fr-FR"/>
              <a:pPr>
                <a:defRPr/>
              </a:pPr>
              <a:t>27/11/2024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>
              <a:defRPr/>
            </a:pPr>
            <a:fld id="{2750F513-22D1-42DC-8BFB-319FE5FBA30B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-128"/>
          <a:cs typeface="ＭＳ Ｐゴシック" charset="-128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emf"/><Relationship Id="rId3" Type="http://schemas.openxmlformats.org/officeDocument/2006/relationships/tags" Target="../tags/tag3.xml"/><Relationship Id="rId7" Type="http://schemas.openxmlformats.org/officeDocument/2006/relationships/slideLayout" Target="../slideLayouts/slideLayout1.xml"/><Relationship Id="rId12" Type="http://schemas.openxmlformats.org/officeDocument/2006/relationships/image" Target="../media/image6.emf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1" Type="http://schemas.openxmlformats.org/officeDocument/2006/relationships/image" Target="../media/image5.emf"/><Relationship Id="rId5" Type="http://schemas.openxmlformats.org/officeDocument/2006/relationships/tags" Target="../tags/tag5.xml"/><Relationship Id="rId10" Type="http://schemas.openxmlformats.org/officeDocument/2006/relationships/image" Target="../media/image4.emf"/><Relationship Id="rId4" Type="http://schemas.openxmlformats.org/officeDocument/2006/relationships/tags" Target="../tags/tag4.xml"/><Relationship Id="rId9" Type="http://schemas.openxmlformats.org/officeDocument/2006/relationships/image" Target="../media/image3.em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tags" Target="../tags/tag51.xml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18.png"/><Relationship Id="rId2" Type="http://schemas.openxmlformats.org/officeDocument/2006/relationships/tags" Target="../tags/tag50.xml"/><Relationship Id="rId1" Type="http://schemas.openxmlformats.org/officeDocument/2006/relationships/tags" Target="../tags/tag49.xml"/><Relationship Id="rId6" Type="http://schemas.openxmlformats.org/officeDocument/2006/relationships/tags" Target="../tags/tag54.xml"/><Relationship Id="rId11" Type="http://schemas.openxmlformats.org/officeDocument/2006/relationships/image" Target="../media/image17.png"/><Relationship Id="rId5" Type="http://schemas.openxmlformats.org/officeDocument/2006/relationships/tags" Target="../tags/tag53.xml"/><Relationship Id="rId10" Type="http://schemas.openxmlformats.org/officeDocument/2006/relationships/image" Target="../media/image16.png"/><Relationship Id="rId4" Type="http://schemas.openxmlformats.org/officeDocument/2006/relationships/tags" Target="../tags/tag52.xml"/><Relationship Id="rId9" Type="http://schemas.openxmlformats.org/officeDocument/2006/relationships/image" Target="../media/image15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tags" Target="../tags/tag57.xml"/><Relationship Id="rId7" Type="http://schemas.openxmlformats.org/officeDocument/2006/relationships/image" Target="../media/image19.png"/><Relationship Id="rId2" Type="http://schemas.openxmlformats.org/officeDocument/2006/relationships/tags" Target="../tags/tag56.xml"/><Relationship Id="rId1" Type="http://schemas.openxmlformats.org/officeDocument/2006/relationships/tags" Target="../tags/tag55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59.xml"/><Relationship Id="rId10" Type="http://schemas.openxmlformats.org/officeDocument/2006/relationships/image" Target="../media/image22.png"/><Relationship Id="rId4" Type="http://schemas.openxmlformats.org/officeDocument/2006/relationships/tags" Target="../tags/tag58.xml"/><Relationship Id="rId9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60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6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tags" Target="../tags/tag64.xml"/><Relationship Id="rId2" Type="http://schemas.openxmlformats.org/officeDocument/2006/relationships/tags" Target="../tags/tag63.xml"/><Relationship Id="rId1" Type="http://schemas.openxmlformats.org/officeDocument/2006/relationships/tags" Target="../tags/tag62.xml"/><Relationship Id="rId6" Type="http://schemas.openxmlformats.org/officeDocument/2006/relationships/image" Target="../media/image12.emf"/><Relationship Id="rId5" Type="http://schemas.openxmlformats.org/officeDocument/2006/relationships/image" Target="../media/image23.png"/><Relationship Id="rId4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6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6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6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69.xml"/><Relationship Id="rId1" Type="http://schemas.openxmlformats.org/officeDocument/2006/relationships/tags" Target="../tags/tag68.xml"/><Relationship Id="rId4" Type="http://schemas.openxmlformats.org/officeDocument/2006/relationships/image" Target="../media/image24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7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8.xml"/><Relationship Id="rId1" Type="http://schemas.openxmlformats.org/officeDocument/2006/relationships/tags" Target="../tags/tag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tags" Target="../tags/tag73.xml"/><Relationship Id="rId2" Type="http://schemas.openxmlformats.org/officeDocument/2006/relationships/tags" Target="../tags/tag72.xml"/><Relationship Id="rId1" Type="http://schemas.openxmlformats.org/officeDocument/2006/relationships/tags" Target="../tags/tag71.xml"/><Relationship Id="rId4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tags" Target="../tags/tag76.xml"/><Relationship Id="rId2" Type="http://schemas.openxmlformats.org/officeDocument/2006/relationships/tags" Target="../tags/tag75.xml"/><Relationship Id="rId1" Type="http://schemas.openxmlformats.org/officeDocument/2006/relationships/tags" Target="../tags/tag74.xml"/><Relationship Id="rId4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tags" Target="../tags/tag16.xml"/><Relationship Id="rId13" Type="http://schemas.openxmlformats.org/officeDocument/2006/relationships/tags" Target="../tags/tag21.xml"/><Relationship Id="rId18" Type="http://schemas.openxmlformats.org/officeDocument/2006/relationships/tags" Target="../tags/tag26.xml"/><Relationship Id="rId3" Type="http://schemas.openxmlformats.org/officeDocument/2006/relationships/tags" Target="../tags/tag11.xml"/><Relationship Id="rId21" Type="http://schemas.openxmlformats.org/officeDocument/2006/relationships/tags" Target="../tags/tag29.xml"/><Relationship Id="rId7" Type="http://schemas.openxmlformats.org/officeDocument/2006/relationships/tags" Target="../tags/tag15.xml"/><Relationship Id="rId12" Type="http://schemas.openxmlformats.org/officeDocument/2006/relationships/tags" Target="../tags/tag20.xml"/><Relationship Id="rId17" Type="http://schemas.openxmlformats.org/officeDocument/2006/relationships/tags" Target="../tags/tag25.xml"/><Relationship Id="rId2" Type="http://schemas.openxmlformats.org/officeDocument/2006/relationships/tags" Target="../tags/tag10.xml"/><Relationship Id="rId16" Type="http://schemas.openxmlformats.org/officeDocument/2006/relationships/tags" Target="../tags/tag24.xml"/><Relationship Id="rId20" Type="http://schemas.openxmlformats.org/officeDocument/2006/relationships/tags" Target="../tags/tag28.xml"/><Relationship Id="rId1" Type="http://schemas.openxmlformats.org/officeDocument/2006/relationships/tags" Target="../tags/tag9.xml"/><Relationship Id="rId6" Type="http://schemas.openxmlformats.org/officeDocument/2006/relationships/tags" Target="../tags/tag14.xml"/><Relationship Id="rId11" Type="http://schemas.openxmlformats.org/officeDocument/2006/relationships/tags" Target="../tags/tag19.xml"/><Relationship Id="rId24" Type="http://schemas.openxmlformats.org/officeDocument/2006/relationships/slideLayout" Target="../slideLayouts/slideLayout2.xml"/><Relationship Id="rId5" Type="http://schemas.openxmlformats.org/officeDocument/2006/relationships/tags" Target="../tags/tag13.xml"/><Relationship Id="rId15" Type="http://schemas.openxmlformats.org/officeDocument/2006/relationships/tags" Target="../tags/tag23.xml"/><Relationship Id="rId23" Type="http://schemas.openxmlformats.org/officeDocument/2006/relationships/tags" Target="../tags/tag31.xml"/><Relationship Id="rId10" Type="http://schemas.openxmlformats.org/officeDocument/2006/relationships/tags" Target="../tags/tag18.xml"/><Relationship Id="rId19" Type="http://schemas.openxmlformats.org/officeDocument/2006/relationships/tags" Target="../tags/tag27.xml"/><Relationship Id="rId4" Type="http://schemas.openxmlformats.org/officeDocument/2006/relationships/tags" Target="../tags/tag12.xml"/><Relationship Id="rId9" Type="http://schemas.openxmlformats.org/officeDocument/2006/relationships/tags" Target="../tags/tag17.xml"/><Relationship Id="rId14" Type="http://schemas.openxmlformats.org/officeDocument/2006/relationships/tags" Target="../tags/tag22.xml"/><Relationship Id="rId22" Type="http://schemas.openxmlformats.org/officeDocument/2006/relationships/tags" Target="../tags/tag3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33.xml"/><Relationship Id="rId1" Type="http://schemas.openxmlformats.org/officeDocument/2006/relationships/tags" Target="../tags/tag3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3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36.xml"/><Relationship Id="rId1" Type="http://schemas.openxmlformats.org/officeDocument/2006/relationships/tags" Target="../tags/tag3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tags" Target="../tags/tag39.xml"/><Relationship Id="rId2" Type="http://schemas.openxmlformats.org/officeDocument/2006/relationships/tags" Target="../tags/tag38.xml"/><Relationship Id="rId1" Type="http://schemas.openxmlformats.org/officeDocument/2006/relationships/tags" Target="../tags/tag37.xml"/><Relationship Id="rId6" Type="http://schemas.openxmlformats.org/officeDocument/2006/relationships/image" Target="../media/image8.emf"/><Relationship Id="rId5" Type="http://schemas.openxmlformats.org/officeDocument/2006/relationships/image" Target="../media/image7.png"/><Relationship Id="rId4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tags" Target="../tags/tag42.xml"/><Relationship Id="rId7" Type="http://schemas.openxmlformats.org/officeDocument/2006/relationships/slideLayout" Target="../slideLayouts/slideLayout2.xml"/><Relationship Id="rId2" Type="http://schemas.openxmlformats.org/officeDocument/2006/relationships/tags" Target="../tags/tag41.xml"/><Relationship Id="rId1" Type="http://schemas.openxmlformats.org/officeDocument/2006/relationships/tags" Target="../tags/tag40.xml"/><Relationship Id="rId6" Type="http://schemas.openxmlformats.org/officeDocument/2006/relationships/tags" Target="../tags/tag45.xml"/><Relationship Id="rId5" Type="http://schemas.openxmlformats.org/officeDocument/2006/relationships/tags" Target="../tags/tag44.xml"/><Relationship Id="rId10" Type="http://schemas.openxmlformats.org/officeDocument/2006/relationships/image" Target="../media/image11.png"/><Relationship Id="rId4" Type="http://schemas.openxmlformats.org/officeDocument/2006/relationships/tags" Target="../tags/tag43.xml"/><Relationship Id="rId9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tags" Target="../tags/tag48.xml"/><Relationship Id="rId2" Type="http://schemas.openxmlformats.org/officeDocument/2006/relationships/tags" Target="../tags/tag47.xml"/><Relationship Id="rId1" Type="http://schemas.openxmlformats.org/officeDocument/2006/relationships/tags" Target="../tags/tag46.xml"/><Relationship Id="rId6" Type="http://schemas.openxmlformats.org/officeDocument/2006/relationships/image" Target="../media/image13.png"/><Relationship Id="rId5" Type="http://schemas.openxmlformats.org/officeDocument/2006/relationships/image" Target="../media/image12.emf"/><Relationship Id="rId4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1091EB34-7E2E-ACEC-55F0-41C42CC5F9CA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40000" rotWithShape="0">
                    <a:srgbClr val="000000"/>
                  </a:outerShdw>
                </a:effectLst>
              </a14:hiddenEffects>
            </a:ext>
          </a:ex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050" name="Image 5" descr="Edmundston_Illus_Slide2.ai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Image 11" descr="Edmundston_Illus3.ai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213" y="5024438"/>
            <a:ext cx="8504237" cy="200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Image 10" descr="Edmundston_Illus2.ai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15" b="44884"/>
          <a:stretch>
            <a:fillRect/>
          </a:stretch>
        </p:blipFill>
        <p:spPr bwMode="auto">
          <a:xfrm>
            <a:off x="0" y="3090863"/>
            <a:ext cx="5035550" cy="3779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Image 12" descr="Edmundston_Illus1.ai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776" b="21397"/>
          <a:stretch>
            <a:fillRect/>
          </a:stretch>
        </p:blipFill>
        <p:spPr bwMode="auto">
          <a:xfrm>
            <a:off x="0" y="461963"/>
            <a:ext cx="2779713" cy="6408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Image 8" descr="Edmundston_IllusLogo.ai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4150" y="214583"/>
            <a:ext cx="3079003" cy="9837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le 1"/>
          <p:cNvSpPr>
            <a:spLocks noGrp="1"/>
          </p:cNvSpPr>
          <p:nvPr>
            <p:ph type="ctrTitle"/>
            <p:custDataLst>
              <p:tags r:id="rId6"/>
            </p:custDataLst>
          </p:nvPr>
        </p:nvSpPr>
        <p:spPr>
          <a:xfrm>
            <a:off x="3030071" y="1466850"/>
            <a:ext cx="5567082" cy="1470025"/>
          </a:xfrm>
        </p:spPr>
        <p:txBody>
          <a:bodyPr/>
          <a:lstStyle/>
          <a:p>
            <a:r>
              <a:rPr lang="en-US" altLang="fr-FR" sz="2800" dirty="0">
                <a:ea typeface="ＭＳ Ｐゴシック" pitchFamily="34" charset="-128"/>
              </a:rPr>
              <a:t>2025</a:t>
            </a:r>
            <a:br>
              <a:rPr lang="en-US" altLang="fr-FR" sz="2800" dirty="0">
                <a:ea typeface="ＭＳ Ｐゴシック" pitchFamily="34" charset="-128"/>
              </a:rPr>
            </a:br>
            <a:r>
              <a:rPr lang="en-US" altLang="fr-FR" sz="2800" dirty="0">
                <a:ea typeface="ＭＳ Ｐゴシック" pitchFamily="34" charset="-128"/>
              </a:rPr>
              <a:t>INVESTMENT PLANS</a:t>
            </a:r>
          </a:p>
        </p:txBody>
      </p:sp>
    </p:spTree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7010A606-490A-2E31-194E-84A4B11A2164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40000" rotWithShape="0">
                    <a:srgbClr val="000000"/>
                  </a:outerShdw>
                </a:effectLst>
              </a14:hiddenEffects>
            </a:ext>
          </a:ex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itle 1">
            <a:extLst>
              <a:ext uri="{FF2B5EF4-FFF2-40B4-BE49-F238E27FC236}">
                <a16:creationId xmlns:a16="http://schemas.microsoft.com/office/drawing/2014/main" id="{4518E400-99B8-036F-FA0F-6FAFD7E9C955}"/>
              </a:ext>
            </a:extLst>
          </p:cNvPr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457200" y="198438"/>
            <a:ext cx="8229600" cy="563562"/>
          </a:xfrm>
        </p:spPr>
        <p:txBody>
          <a:bodyPr/>
          <a:lstStyle/>
          <a:p>
            <a:r>
              <a:rPr lang="fr-CA" altLang="fr-FR" sz="3600" dirty="0">
                <a:ea typeface="ＭＳ Ｐゴシック" pitchFamily="34" charset="-128"/>
              </a:rPr>
              <a:t>General </a:t>
            </a:r>
            <a:r>
              <a:rPr lang="fr-CA" altLang="fr-FR" sz="3600" dirty="0" err="1">
                <a:ea typeface="ＭＳ Ｐゴシック" pitchFamily="34" charset="-128"/>
              </a:rPr>
              <a:t>Fund</a:t>
            </a:r>
            <a:endParaRPr lang="fr-CA" altLang="fr-FR" sz="3600" dirty="0">
              <a:ea typeface="ＭＳ Ｐゴシック" pitchFamily="34" charset="-128"/>
            </a:endParaRPr>
          </a:p>
        </p:txBody>
      </p:sp>
      <p:pic>
        <p:nvPicPr>
          <p:cNvPr id="7" name="Image 15">
            <a:extLst>
              <a:ext uri="{FF2B5EF4-FFF2-40B4-BE49-F238E27FC236}">
                <a16:creationId xmlns:a16="http://schemas.microsoft.com/office/drawing/2014/main" id="{31256262-E35E-852F-B9DD-18819145C983}"/>
              </a:ext>
            </a:extLst>
          </p:cNvPr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65" t="22903" r="14622" b="31396"/>
          <a:stretch>
            <a:fillRect/>
          </a:stretch>
        </p:blipFill>
        <p:spPr bwMode="auto">
          <a:xfrm>
            <a:off x="884138" y="5235474"/>
            <a:ext cx="1928302" cy="11855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5" descr="Bernard Valcourt Pedestrian Bridge ...">
            <a:extLst>
              <a:ext uri="{FF2B5EF4-FFF2-40B4-BE49-F238E27FC236}">
                <a16:creationId xmlns:a16="http://schemas.microsoft.com/office/drawing/2014/main" id="{A132CAA3-B144-A45F-F53C-8B856A3DA931}"/>
              </a:ext>
            </a:extLst>
          </p:cNvPr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784"/>
          <a:stretch>
            <a:fillRect/>
          </a:stretch>
        </p:blipFill>
        <p:spPr bwMode="auto">
          <a:xfrm>
            <a:off x="3425868" y="5235475"/>
            <a:ext cx="2333651" cy="11855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3">
            <a:extLst>
              <a:ext uri="{FF2B5EF4-FFF2-40B4-BE49-F238E27FC236}">
                <a16:creationId xmlns:a16="http://schemas.microsoft.com/office/drawing/2014/main" id="{E2D87A55-C91F-0C20-1AD1-0E92717A1E72}"/>
              </a:ext>
            </a:extLst>
          </p:cNvPr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2" r="2528" b="2846"/>
          <a:stretch>
            <a:fillRect/>
          </a:stretch>
        </p:blipFill>
        <p:spPr bwMode="auto">
          <a:xfrm>
            <a:off x="7184084" y="1375535"/>
            <a:ext cx="1884163" cy="14393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7">
            <a:extLst>
              <a:ext uri="{FF2B5EF4-FFF2-40B4-BE49-F238E27FC236}">
                <a16:creationId xmlns:a16="http://schemas.microsoft.com/office/drawing/2014/main" id="{AA434D20-4EDE-4095-E12D-353A7C5EE832}"/>
              </a:ext>
            </a:extLst>
          </p:cNvPr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4085" y="3280754"/>
            <a:ext cx="1883436" cy="11485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7B38BB8-2B57-CD78-D5A1-0E35FE7A4B68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 rotWithShape="1">
          <a:blip r:embed="rId12"/>
          <a:srcRect l="5847" t="11481" r="7326" b="11147"/>
          <a:stretch/>
        </p:blipFill>
        <p:spPr>
          <a:xfrm>
            <a:off x="6372946" y="5235475"/>
            <a:ext cx="1987346" cy="1181551"/>
          </a:xfrm>
          <a:prstGeom prst="rect">
            <a:avLst/>
          </a:prstGeom>
        </p:spPr>
      </p:pic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5B927AE5-BD53-34C2-4E13-98EFC98DB2B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72431654"/>
              </p:ext>
            </p:extLst>
          </p:nvPr>
        </p:nvGraphicFramePr>
        <p:xfrm>
          <a:off x="1510274" y="755725"/>
          <a:ext cx="5092289" cy="4205602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4201357">
                  <a:extLst>
                    <a:ext uri="{9D8B030D-6E8A-4147-A177-3AD203B41FA5}">
                      <a16:colId xmlns:a16="http://schemas.microsoft.com/office/drawing/2014/main" val="2004497857"/>
                    </a:ext>
                  </a:extLst>
                </a:gridCol>
                <a:gridCol w="890932">
                  <a:extLst>
                    <a:ext uri="{9D8B030D-6E8A-4147-A177-3AD203B41FA5}">
                      <a16:colId xmlns:a16="http://schemas.microsoft.com/office/drawing/2014/main" val="4133589309"/>
                    </a:ext>
                  </a:extLst>
                </a:gridCol>
              </a:tblGrid>
              <a:tr h="210280">
                <a:tc>
                  <a:txBody>
                    <a:bodyPr/>
                    <a:lstStyle/>
                    <a:p>
                      <a:pPr marL="22860" marR="0">
                        <a:lnSpc>
                          <a:spcPts val="127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u="sng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Recreation and Cultural Services</a:t>
                      </a:r>
                      <a:endParaRPr lang="fr-CA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67945" algn="r">
                        <a:lnSpc>
                          <a:spcPts val="127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fr-CA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46857670"/>
                  </a:ext>
                </a:extLst>
              </a:tr>
              <a:tr h="210280">
                <a:tc>
                  <a:txBody>
                    <a:bodyPr/>
                    <a:lstStyle/>
                    <a:p>
                      <a:pPr marL="22860" marR="0">
                        <a:lnSpc>
                          <a:spcPts val="127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Petit Temis Bridge - bike path (Madawaska River)</a:t>
                      </a:r>
                      <a:endParaRPr lang="fr-CA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67945" algn="r">
                        <a:lnSpc>
                          <a:spcPts val="127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$100,000</a:t>
                      </a:r>
                      <a:endParaRPr lang="fr-CA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28392495"/>
                  </a:ext>
                </a:extLst>
              </a:tr>
              <a:tr h="210280">
                <a:tc>
                  <a:txBody>
                    <a:bodyPr/>
                    <a:lstStyle/>
                    <a:p>
                      <a:pPr marL="22860" marR="0">
                        <a:lnSpc>
                          <a:spcPts val="129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Improvement of urban bike path network</a:t>
                      </a:r>
                      <a:endParaRPr lang="fr-CA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67310" algn="r">
                        <a:lnSpc>
                          <a:spcPts val="129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$83,000</a:t>
                      </a:r>
                      <a:endParaRPr lang="fr-CA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43478199"/>
                  </a:ext>
                </a:extLst>
              </a:tr>
              <a:tr h="210280">
                <a:tc>
                  <a:txBody>
                    <a:bodyPr/>
                    <a:lstStyle/>
                    <a:p>
                      <a:pPr marL="22860" marR="0">
                        <a:lnSpc>
                          <a:spcPts val="129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Leisure Equipment - Sports field cleaning machine</a:t>
                      </a:r>
                      <a:endParaRPr lang="fr-CA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67310" algn="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$15,000</a:t>
                      </a:r>
                      <a:endParaRPr lang="fr-CA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36188891"/>
                  </a:ext>
                </a:extLst>
              </a:tr>
              <a:tr h="210280">
                <a:tc>
                  <a:txBody>
                    <a:bodyPr/>
                    <a:lstStyle/>
                    <a:p>
                      <a:pPr marL="22860" marR="0">
                        <a:lnSpc>
                          <a:spcPts val="129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Decorative lighting</a:t>
                      </a:r>
                      <a:endParaRPr lang="fr-CA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67310" algn="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$30,000</a:t>
                      </a:r>
                      <a:endParaRPr lang="fr-CA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64325684"/>
                  </a:ext>
                </a:extLst>
              </a:tr>
              <a:tr h="210280">
                <a:tc>
                  <a:txBody>
                    <a:bodyPr/>
                    <a:lstStyle/>
                    <a:p>
                      <a:pPr marL="22860" marR="0">
                        <a:lnSpc>
                          <a:spcPts val="129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Mgr-W.-J.-Conway Library - Building - Windows and Ventilation</a:t>
                      </a:r>
                      <a:endParaRPr lang="fr-CA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67310" algn="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$650,000</a:t>
                      </a:r>
                      <a:endParaRPr lang="fr-CA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12266709"/>
                  </a:ext>
                </a:extLst>
              </a:tr>
              <a:tr h="420561">
                <a:tc>
                  <a:txBody>
                    <a:bodyPr/>
                    <a:lstStyle/>
                    <a:p>
                      <a:pPr marL="22860" marR="0">
                        <a:lnSpc>
                          <a:spcPts val="129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Various municipal park buildings (Berceau Park and Lévio Clavette Center)</a:t>
                      </a:r>
                      <a:endParaRPr lang="fr-CA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67310" algn="r">
                        <a:lnSpc>
                          <a:spcPts val="129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$37,000</a:t>
                      </a:r>
                      <a:endParaRPr lang="fr-CA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5651188"/>
                  </a:ext>
                </a:extLst>
              </a:tr>
              <a:tr h="210280">
                <a:tc>
                  <a:txBody>
                    <a:bodyPr/>
                    <a:lstStyle/>
                    <a:p>
                      <a:pPr marL="22860" marR="0">
                        <a:lnSpc>
                          <a:spcPts val="129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CA" sz="11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Allée des Arts trails (former skatepark site)</a:t>
                      </a:r>
                      <a:endParaRPr lang="fr-CA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67310" algn="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$150,000</a:t>
                      </a:r>
                      <a:endParaRPr lang="fr-CA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64252162"/>
                  </a:ext>
                </a:extLst>
              </a:tr>
              <a:tr h="420561">
                <a:tc>
                  <a:txBody>
                    <a:bodyPr/>
                    <a:lstStyle/>
                    <a:p>
                      <a:pPr marL="22860" marR="0">
                        <a:lnSpc>
                          <a:spcPts val="129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Petit-Sault Park / Bernard Valcourt Bridge (study) / Lion pool / Wharf improvements (marina) / Fortin du Ptit Sault</a:t>
                      </a:r>
                      <a:endParaRPr lang="fr-CA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67945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$380,000</a:t>
                      </a:r>
                      <a:endParaRPr lang="fr-CA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36245569"/>
                  </a:ext>
                </a:extLst>
              </a:tr>
              <a:tr h="210280">
                <a:tc>
                  <a:txBody>
                    <a:bodyPr/>
                    <a:lstStyle/>
                    <a:p>
                      <a:pPr marL="22860" marR="0">
                        <a:lnSpc>
                          <a:spcPts val="129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Landscaping and improvements - Place Hôtel de Ville</a:t>
                      </a:r>
                      <a:endParaRPr lang="fr-CA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67945" algn="r">
                        <a:lnSpc>
                          <a:spcPts val="129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$130,000</a:t>
                      </a:r>
                      <a:endParaRPr lang="fr-CA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66105479"/>
                  </a:ext>
                </a:extLst>
              </a:tr>
              <a:tr h="210280">
                <a:tc>
                  <a:txBody>
                    <a:bodyPr/>
                    <a:lstStyle/>
                    <a:p>
                      <a:pPr marL="22860" marR="0">
                        <a:lnSpc>
                          <a:spcPts val="129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Palladium - Building (as per MCW plan)</a:t>
                      </a:r>
                      <a:endParaRPr lang="fr-CA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67945" algn="r">
                        <a:lnSpc>
                          <a:spcPts val="129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$150,000</a:t>
                      </a:r>
                      <a:endParaRPr lang="fr-CA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33256941"/>
                  </a:ext>
                </a:extLst>
              </a:tr>
              <a:tr h="210280">
                <a:tc>
                  <a:txBody>
                    <a:bodyPr/>
                    <a:lstStyle/>
                    <a:p>
                      <a:pPr marL="22860" marR="0">
                        <a:lnSpc>
                          <a:spcPts val="129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Technical functional plan for arena renovation</a:t>
                      </a:r>
                      <a:endParaRPr lang="fr-CA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67310" algn="r">
                        <a:lnSpc>
                          <a:spcPts val="129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$75,000</a:t>
                      </a:r>
                      <a:endParaRPr lang="fr-CA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53763083"/>
                  </a:ext>
                </a:extLst>
              </a:tr>
              <a:tr h="210280">
                <a:tc>
                  <a:txBody>
                    <a:bodyPr/>
                    <a:lstStyle/>
                    <a:p>
                      <a:pPr marL="22860" marR="0">
                        <a:lnSpc>
                          <a:spcPts val="129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Jean-Daigle Center, Energy efficiency and UPS batteries</a:t>
                      </a:r>
                      <a:endParaRPr lang="fr-CA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67310" algn="r">
                        <a:lnSpc>
                          <a:spcPts val="129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$50,000</a:t>
                      </a:r>
                      <a:endParaRPr lang="fr-CA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89019389"/>
                  </a:ext>
                </a:extLst>
              </a:tr>
              <a:tr h="210280">
                <a:tc>
                  <a:txBody>
                    <a:bodyPr/>
                    <a:lstStyle/>
                    <a:p>
                      <a:pPr marL="22860" marR="0">
                        <a:lnSpc>
                          <a:spcPts val="129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Sports Pavillon - (buildings)</a:t>
                      </a:r>
                      <a:endParaRPr lang="fr-CA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67310" algn="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$130,000</a:t>
                      </a:r>
                      <a:endParaRPr lang="fr-CA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01520962"/>
                  </a:ext>
                </a:extLst>
              </a:tr>
              <a:tr h="210280">
                <a:tc>
                  <a:txBody>
                    <a:bodyPr/>
                    <a:lstStyle/>
                    <a:p>
                      <a:pPr marL="22860" marR="0">
                        <a:lnSpc>
                          <a:spcPts val="129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Various parks (including Richelieu Park)</a:t>
                      </a:r>
                      <a:endParaRPr lang="fr-CA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67310" algn="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$184,000</a:t>
                      </a:r>
                      <a:endParaRPr lang="fr-CA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81701202"/>
                  </a:ext>
                </a:extLst>
              </a:tr>
              <a:tr h="210280">
                <a:tc>
                  <a:txBody>
                    <a:bodyPr/>
                    <a:lstStyle/>
                    <a:p>
                      <a:pPr marL="22860" marR="0">
                        <a:lnSpc>
                          <a:spcPts val="129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Turf tractor (for greens) - Golf Club</a:t>
                      </a:r>
                      <a:endParaRPr lang="fr-CA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67310" algn="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$70,000</a:t>
                      </a:r>
                      <a:endParaRPr lang="fr-CA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8298043"/>
                  </a:ext>
                </a:extLst>
              </a:tr>
              <a:tr h="210280">
                <a:tc>
                  <a:txBody>
                    <a:bodyPr/>
                    <a:lstStyle/>
                    <a:p>
                      <a:pPr marL="22860" marR="0">
                        <a:lnSpc>
                          <a:spcPts val="129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Ice resurfacer (Ex: Zamboni)</a:t>
                      </a:r>
                      <a:endParaRPr lang="fr-CA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67310" algn="r">
                        <a:lnSpc>
                          <a:spcPts val="129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$160,000</a:t>
                      </a:r>
                      <a:endParaRPr lang="fr-CA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32637883"/>
                  </a:ext>
                </a:extLst>
              </a:tr>
              <a:tr h="210280">
                <a:tc>
                  <a:txBody>
                    <a:bodyPr/>
                    <a:lstStyle/>
                    <a:p>
                      <a:pPr marL="0" marR="64135" algn="r">
                        <a:lnSpc>
                          <a:spcPts val="129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CA" sz="11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Partial sum</a:t>
                      </a:r>
                      <a:endParaRPr lang="fr-CA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45720" algn="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21615" algn="l"/>
                        </a:tabLst>
                      </a:pPr>
                      <a:r>
                        <a:rPr lang="en-US" sz="1100" b="1" spc="-1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$2,394,000</a:t>
                      </a:r>
                      <a:r>
                        <a:rPr lang="en-US" sz="1100" b="1" spc="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fr-CA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1832798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5526256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7BCE4669-A96C-0EEA-A895-75A565B694CF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40000" rotWithShape="0">
                    <a:srgbClr val="000000"/>
                  </a:outerShdw>
                </a:effectLst>
              </a14:hiddenEffects>
            </a:ext>
          </a:ex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itle 1">
            <a:extLst>
              <a:ext uri="{FF2B5EF4-FFF2-40B4-BE49-F238E27FC236}">
                <a16:creationId xmlns:a16="http://schemas.microsoft.com/office/drawing/2014/main" id="{B462FE5E-827E-973F-8BA2-873B6F12742E}"/>
              </a:ext>
            </a:extLst>
          </p:cNvPr>
          <p:cNvSpPr txBox="1">
            <a:spLocks/>
          </p:cNvSpPr>
          <p:nvPr>
            <p:custDataLst>
              <p:tags r:id="rId1"/>
            </p:custDataLst>
          </p:nvPr>
        </p:nvSpPr>
        <p:spPr bwMode="auto">
          <a:xfrm>
            <a:off x="457200" y="198438"/>
            <a:ext cx="8229600" cy="563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9pPr>
          </a:lstStyle>
          <a:p>
            <a:r>
              <a:rPr lang="fr-CA" altLang="fr-FR" sz="3600" dirty="0">
                <a:ea typeface="ＭＳ Ｐゴシック" pitchFamily="34" charset="-128"/>
              </a:rPr>
              <a:t>General </a:t>
            </a:r>
            <a:r>
              <a:rPr lang="fr-CA" altLang="fr-FR" sz="3600" dirty="0" err="1">
                <a:ea typeface="ＭＳ Ｐゴシック" pitchFamily="34" charset="-128"/>
              </a:rPr>
              <a:t>Fund</a:t>
            </a:r>
            <a:endParaRPr lang="fr-CA" altLang="fr-FR" sz="3600" dirty="0">
              <a:ea typeface="ＭＳ Ｐゴシック" pitchFamily="34" charset="-128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A7801DF-C113-5609-1486-CEB31FBA8B9C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7"/>
          <a:srcRect r="9669"/>
          <a:stretch/>
        </p:blipFill>
        <p:spPr>
          <a:xfrm>
            <a:off x="7102290" y="4640267"/>
            <a:ext cx="2050635" cy="139163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3AF7E62-093C-2C06-BD86-7E5151098D64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2423843" y="4632423"/>
            <a:ext cx="1687386" cy="140732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8522BC0-F427-6E0B-E545-260170DE0CD3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 rotWithShape="1">
          <a:blip r:embed="rId9"/>
          <a:srcRect l="5053" t="21277" r="5648" b="17405"/>
          <a:stretch/>
        </p:blipFill>
        <p:spPr>
          <a:xfrm>
            <a:off x="24837" y="4615389"/>
            <a:ext cx="2337101" cy="160480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AE295FB-A3A1-B640-BC17-8ED3B86E8A55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 rotWithShape="1">
          <a:blip r:embed="rId10"/>
          <a:srcRect l="4252" t="28013" r="3955" b="12544"/>
          <a:stretch/>
        </p:blipFill>
        <p:spPr>
          <a:xfrm>
            <a:off x="4173134" y="4640267"/>
            <a:ext cx="2867250" cy="1391636"/>
          </a:xfrm>
          <a:prstGeom prst="rect">
            <a:avLst/>
          </a:prstGeom>
        </p:spPr>
      </p:pic>
      <p:graphicFrame>
        <p:nvGraphicFramePr>
          <p:cNvPr id="10" name="Tableau 9">
            <a:extLst>
              <a:ext uri="{FF2B5EF4-FFF2-40B4-BE49-F238E27FC236}">
                <a16:creationId xmlns:a16="http://schemas.microsoft.com/office/drawing/2014/main" id="{8DCE6C27-EC80-8B1F-9304-0C8208F45CB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35466998"/>
              </p:ext>
            </p:extLst>
          </p:nvPr>
        </p:nvGraphicFramePr>
        <p:xfrm>
          <a:off x="1713230" y="958387"/>
          <a:ext cx="5923280" cy="345821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4886960">
                  <a:extLst>
                    <a:ext uri="{9D8B030D-6E8A-4147-A177-3AD203B41FA5}">
                      <a16:colId xmlns:a16="http://schemas.microsoft.com/office/drawing/2014/main" val="904878025"/>
                    </a:ext>
                  </a:extLst>
                </a:gridCol>
                <a:gridCol w="1036320">
                  <a:extLst>
                    <a:ext uri="{9D8B030D-6E8A-4147-A177-3AD203B41FA5}">
                      <a16:colId xmlns:a16="http://schemas.microsoft.com/office/drawing/2014/main" val="1384776499"/>
                    </a:ext>
                  </a:extLst>
                </a:gridCol>
              </a:tblGrid>
              <a:tr h="247015">
                <a:tc>
                  <a:txBody>
                    <a:bodyPr/>
                    <a:lstStyle/>
                    <a:p>
                      <a:pPr marL="22860" marR="0">
                        <a:lnSpc>
                          <a:spcPts val="127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CA" sz="1200" b="1" u="sng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Transportation services</a:t>
                      </a:r>
                      <a:endParaRPr lang="fr-CA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67310" algn="r">
                        <a:lnSpc>
                          <a:spcPts val="127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fr-CA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296058"/>
                  </a:ext>
                </a:extLst>
              </a:tr>
              <a:tr h="247015">
                <a:tc>
                  <a:txBody>
                    <a:bodyPr/>
                    <a:lstStyle/>
                    <a:p>
                      <a:pPr marL="22860" marR="0">
                        <a:lnSpc>
                          <a:spcPts val="127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Two Lawn tractors (Equipment &amp; Accessories)</a:t>
                      </a:r>
                      <a:endParaRPr lang="fr-CA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67310" algn="r">
                        <a:lnSpc>
                          <a:spcPts val="127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$90,000</a:t>
                      </a:r>
                      <a:endParaRPr lang="fr-CA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99045391"/>
                  </a:ext>
                </a:extLst>
              </a:tr>
              <a:tr h="247015">
                <a:tc>
                  <a:txBody>
                    <a:bodyPr/>
                    <a:lstStyle/>
                    <a:p>
                      <a:pPr marL="22860" marR="0">
                        <a:lnSpc>
                          <a:spcPts val="129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Public Works Building</a:t>
                      </a:r>
                      <a:endParaRPr lang="fr-CA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67310" algn="r">
                        <a:lnSpc>
                          <a:spcPts val="129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$75,000</a:t>
                      </a:r>
                      <a:endParaRPr lang="fr-CA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82606062"/>
                  </a:ext>
                </a:extLst>
              </a:tr>
              <a:tr h="247015">
                <a:tc>
                  <a:txBody>
                    <a:bodyPr/>
                    <a:lstStyle/>
                    <a:p>
                      <a:pPr marL="22860" marR="0">
                        <a:lnSpc>
                          <a:spcPts val="129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Asset management: Study on specific assets</a:t>
                      </a:r>
                      <a:endParaRPr lang="fr-CA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67310" algn="r">
                        <a:lnSpc>
                          <a:spcPts val="129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$25,000</a:t>
                      </a:r>
                      <a:endParaRPr lang="fr-CA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91059536"/>
                  </a:ext>
                </a:extLst>
              </a:tr>
              <a:tr h="247015">
                <a:tc>
                  <a:txBody>
                    <a:bodyPr/>
                    <a:lstStyle/>
                    <a:p>
                      <a:pPr marL="22860" marR="0">
                        <a:lnSpc>
                          <a:spcPts val="129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Rehabilitation of municipal streets</a:t>
                      </a:r>
                      <a:endParaRPr lang="fr-CA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67310" algn="r">
                        <a:lnSpc>
                          <a:spcPts val="129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$1,343,000</a:t>
                      </a:r>
                      <a:endParaRPr lang="fr-CA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3459710"/>
                  </a:ext>
                </a:extLst>
              </a:tr>
              <a:tr h="247015">
                <a:tc>
                  <a:txBody>
                    <a:bodyPr/>
                    <a:lstStyle/>
                    <a:p>
                      <a:pPr marL="22860" marR="0">
                        <a:lnSpc>
                          <a:spcPts val="129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Paving of designated roads (conditional)</a:t>
                      </a:r>
                      <a:endParaRPr lang="fr-CA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67310" algn="r">
                        <a:lnSpc>
                          <a:spcPts val="129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$1,730,000</a:t>
                      </a:r>
                      <a:endParaRPr lang="fr-CA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32683675"/>
                  </a:ext>
                </a:extLst>
              </a:tr>
              <a:tr h="247015">
                <a:tc>
                  <a:txBody>
                    <a:bodyPr/>
                    <a:lstStyle/>
                    <a:p>
                      <a:pPr marL="22860" marR="0">
                        <a:lnSpc>
                          <a:spcPts val="129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Rehabilitation of sidewalks and retaining walls</a:t>
                      </a:r>
                      <a:endParaRPr lang="fr-CA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67310" algn="r">
                        <a:lnSpc>
                          <a:spcPts val="129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$470,000</a:t>
                      </a:r>
                      <a:endParaRPr lang="fr-CA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64753639"/>
                  </a:ext>
                </a:extLst>
              </a:tr>
              <a:tr h="247015">
                <a:tc>
                  <a:txBody>
                    <a:bodyPr/>
                    <a:lstStyle/>
                    <a:p>
                      <a:pPr marL="2286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Renewal of traffic light and speed reduction control panels</a:t>
                      </a:r>
                      <a:endParaRPr lang="fr-CA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6731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$45,000</a:t>
                      </a:r>
                      <a:endParaRPr lang="fr-CA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43354499"/>
                  </a:ext>
                </a:extLst>
              </a:tr>
              <a:tr h="247015">
                <a:tc>
                  <a:txBody>
                    <a:bodyPr/>
                    <a:lstStyle/>
                    <a:p>
                      <a:pPr marL="22860" marR="0">
                        <a:lnSpc>
                          <a:spcPts val="129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Downtown streetlights</a:t>
                      </a:r>
                      <a:endParaRPr lang="fr-CA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67310" algn="r">
                        <a:lnSpc>
                          <a:spcPts val="129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$15,000</a:t>
                      </a:r>
                      <a:endParaRPr lang="fr-CA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12109059"/>
                  </a:ext>
                </a:extLst>
              </a:tr>
              <a:tr h="247015">
                <a:tc>
                  <a:txBody>
                    <a:bodyPr/>
                    <a:lstStyle/>
                    <a:p>
                      <a:pPr marL="22860" marR="0">
                        <a:lnSpc>
                          <a:spcPts val="129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Small wheels</a:t>
                      </a:r>
                      <a:endParaRPr lang="fr-CA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67310" algn="r">
                        <a:lnSpc>
                          <a:spcPts val="129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$45,000</a:t>
                      </a:r>
                      <a:endParaRPr lang="fr-CA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94190937"/>
                  </a:ext>
                </a:extLst>
              </a:tr>
              <a:tr h="247015">
                <a:tc>
                  <a:txBody>
                    <a:bodyPr/>
                    <a:lstStyle/>
                    <a:p>
                      <a:pPr marL="22860" marR="0">
                        <a:lnSpc>
                          <a:spcPts val="129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Heavy equipment-Trucks</a:t>
                      </a:r>
                      <a:endParaRPr lang="fr-CA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67310" algn="r">
                        <a:lnSpc>
                          <a:spcPts val="129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$378,000</a:t>
                      </a:r>
                      <a:endParaRPr lang="fr-CA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44682266"/>
                  </a:ext>
                </a:extLst>
              </a:tr>
              <a:tr h="494030">
                <a:tc>
                  <a:txBody>
                    <a:bodyPr/>
                    <a:lstStyle/>
                    <a:p>
                      <a:pPr marL="2286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Heavy equipment: Wheeled excavator with Tramac (to replace Backoe and Shovel)</a:t>
                      </a:r>
                      <a:endParaRPr lang="fr-CA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6731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$424,000</a:t>
                      </a:r>
                      <a:endParaRPr lang="fr-CA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45354599"/>
                  </a:ext>
                </a:extLst>
              </a:tr>
              <a:tr h="247015">
                <a:tc>
                  <a:txBody>
                    <a:bodyPr/>
                    <a:lstStyle/>
                    <a:p>
                      <a:pPr marL="0" marR="64135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Partial sum</a:t>
                      </a:r>
                      <a:endParaRPr lang="fr-CA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4572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spc="-1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$4,640,000</a:t>
                      </a:r>
                      <a:endParaRPr lang="fr-CA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1672693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0233944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51BCB20B-A002-2185-5ABD-B778E5B54419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40000" rotWithShape="0">
                    <a:srgbClr val="000000"/>
                  </a:outerShdw>
                </a:effectLst>
              </a14:hiddenEffects>
            </a:ext>
          </a:ex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314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457200" y="198438"/>
            <a:ext cx="8229600" cy="751821"/>
          </a:xfrm>
        </p:spPr>
        <p:txBody>
          <a:bodyPr/>
          <a:lstStyle/>
          <a:p>
            <a:r>
              <a:rPr lang="fr-CA" altLang="fr-FR" sz="3600" dirty="0">
                <a:ea typeface="ＭＳ Ｐゴシック" pitchFamily="34" charset="-128"/>
              </a:rPr>
              <a:t>General </a:t>
            </a:r>
            <a:r>
              <a:rPr lang="fr-CA" altLang="fr-FR" sz="3600" dirty="0" err="1">
                <a:ea typeface="ＭＳ Ｐゴシック" pitchFamily="34" charset="-128"/>
              </a:rPr>
              <a:t>Fund</a:t>
            </a:r>
            <a:endParaRPr lang="fr-CA" altLang="fr-FR" sz="3600" dirty="0">
              <a:ea typeface="ＭＳ Ｐゴシック" pitchFamily="34" charset="-128"/>
            </a:endParaRPr>
          </a:p>
        </p:txBody>
      </p:sp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6E043562-2AFE-EC4F-CA4E-4C726C136E5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70426152"/>
              </p:ext>
            </p:extLst>
          </p:nvPr>
        </p:nvGraphicFramePr>
        <p:xfrm>
          <a:off x="1039495" y="1874520"/>
          <a:ext cx="7065010" cy="255159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5828936">
                  <a:extLst>
                    <a:ext uri="{9D8B030D-6E8A-4147-A177-3AD203B41FA5}">
                      <a16:colId xmlns:a16="http://schemas.microsoft.com/office/drawing/2014/main" val="3457302622"/>
                    </a:ext>
                  </a:extLst>
                </a:gridCol>
                <a:gridCol w="1236074">
                  <a:extLst>
                    <a:ext uri="{9D8B030D-6E8A-4147-A177-3AD203B41FA5}">
                      <a16:colId xmlns:a16="http://schemas.microsoft.com/office/drawing/2014/main" val="2648122074"/>
                    </a:ext>
                  </a:extLst>
                </a:gridCol>
              </a:tblGrid>
              <a:tr h="283510">
                <a:tc>
                  <a:txBody>
                    <a:bodyPr/>
                    <a:lstStyle/>
                    <a:p>
                      <a:pPr marL="31750" marR="0">
                        <a:lnSpc>
                          <a:spcPts val="138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1200" b="1" u="sng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Summary of proposed funding sources</a:t>
                      </a:r>
                      <a:endParaRPr lang="fr-CA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67310" algn="r">
                        <a:lnSpc>
                          <a:spcPts val="138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fr-CA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44289351"/>
                  </a:ext>
                </a:extLst>
              </a:tr>
              <a:tr h="283510">
                <a:tc>
                  <a:txBody>
                    <a:bodyPr/>
                    <a:lstStyle/>
                    <a:p>
                      <a:pPr marL="31750" marR="0">
                        <a:lnSpc>
                          <a:spcPts val="138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Long-term loans</a:t>
                      </a:r>
                      <a:endParaRPr lang="fr-CA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67310" algn="r">
                        <a:lnSpc>
                          <a:spcPts val="138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$2,270,000</a:t>
                      </a:r>
                      <a:endParaRPr lang="fr-CA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39699622"/>
                  </a:ext>
                </a:extLst>
              </a:tr>
              <a:tr h="283510">
                <a:tc>
                  <a:txBody>
                    <a:bodyPr/>
                    <a:lstStyle/>
                    <a:p>
                      <a:pPr marL="31750" marR="0">
                        <a:lnSpc>
                          <a:spcPts val="138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General operating fund</a:t>
                      </a:r>
                      <a:endParaRPr lang="fr-CA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67310" algn="r">
                        <a:lnSpc>
                          <a:spcPts val="138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$3,200,000</a:t>
                      </a:r>
                      <a:endParaRPr lang="fr-CA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73350602"/>
                  </a:ext>
                </a:extLst>
              </a:tr>
              <a:tr h="283510">
                <a:tc>
                  <a:txBody>
                    <a:bodyPr/>
                    <a:lstStyle/>
                    <a:p>
                      <a:pPr marL="31750" marR="0">
                        <a:lnSpc>
                          <a:spcPts val="138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CCBF 2024-2028</a:t>
                      </a:r>
                      <a:endParaRPr lang="fr-CA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67310" algn="r">
                        <a:lnSpc>
                          <a:spcPts val="138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$3,180,000</a:t>
                      </a:r>
                      <a:endParaRPr lang="fr-CA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75683497"/>
                  </a:ext>
                </a:extLst>
              </a:tr>
              <a:tr h="283510">
                <a:tc>
                  <a:txBody>
                    <a:bodyPr/>
                    <a:lstStyle/>
                    <a:p>
                      <a:pPr marL="31750" marR="0">
                        <a:lnSpc>
                          <a:spcPts val="138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Government of Canada-CMHC</a:t>
                      </a:r>
                      <a:endParaRPr lang="fr-CA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67310" algn="r">
                        <a:lnSpc>
                          <a:spcPts val="138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$40,000</a:t>
                      </a:r>
                      <a:endParaRPr lang="fr-CA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45623987"/>
                  </a:ext>
                </a:extLst>
              </a:tr>
              <a:tr h="283510">
                <a:tc>
                  <a:txBody>
                    <a:bodyPr/>
                    <a:lstStyle/>
                    <a:p>
                      <a:pPr marL="31750" marR="0">
                        <a:lnSpc>
                          <a:spcPts val="138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Province of New Brunswick (RDC)</a:t>
                      </a:r>
                      <a:endParaRPr lang="fr-CA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67310" algn="r">
                        <a:lnSpc>
                          <a:spcPts val="138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$327,600</a:t>
                      </a:r>
                      <a:endParaRPr lang="fr-CA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229105"/>
                  </a:ext>
                </a:extLst>
              </a:tr>
              <a:tr h="283510">
                <a:tc>
                  <a:txBody>
                    <a:bodyPr/>
                    <a:lstStyle/>
                    <a:p>
                      <a:pPr marL="32385" marR="0">
                        <a:lnSpc>
                          <a:spcPts val="138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Province of New Brunswick (DTI)</a:t>
                      </a:r>
                      <a:endParaRPr lang="fr-CA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67310" algn="r">
                        <a:lnSpc>
                          <a:spcPts val="138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$1,251,000</a:t>
                      </a:r>
                      <a:endParaRPr lang="fr-CA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8461833"/>
                  </a:ext>
                </a:extLst>
              </a:tr>
              <a:tr h="283510">
                <a:tc>
                  <a:txBody>
                    <a:bodyPr/>
                    <a:lstStyle/>
                    <a:p>
                      <a:pPr marL="32385" marR="0">
                        <a:lnSpc>
                          <a:spcPts val="138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Other revenues</a:t>
                      </a:r>
                      <a:endParaRPr lang="fr-CA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67310" algn="r">
                        <a:lnSpc>
                          <a:spcPts val="138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$910,000</a:t>
                      </a:r>
                      <a:endParaRPr lang="fr-CA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84013093"/>
                  </a:ext>
                </a:extLst>
              </a:tr>
              <a:tr h="283510">
                <a:tc>
                  <a:txBody>
                    <a:bodyPr/>
                    <a:lstStyle/>
                    <a:p>
                      <a:pPr marL="0" marR="64135" algn="r">
                        <a:lnSpc>
                          <a:spcPts val="138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Total funds proposed</a:t>
                      </a:r>
                      <a:endParaRPr lang="fr-CA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45720" algn="r">
                        <a:lnSpc>
                          <a:spcPts val="138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spc="-1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$11,178,600</a:t>
                      </a:r>
                      <a:endParaRPr lang="fr-CA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2995895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2410877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182BEF1E-D235-2E17-BF0A-3DF5A7AB7BC9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40000" rotWithShape="0">
                    <a:srgbClr val="000000"/>
                  </a:outerShdw>
                </a:effectLst>
              </a14:hiddenEffects>
            </a:ext>
          </a:ex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fr-CA" altLang="fr-FR" sz="2800" dirty="0"/>
              <a:t>2025 Investments</a:t>
            </a:r>
            <a:br>
              <a:rPr lang="fr-CA" altLang="fr-FR" sz="2800" dirty="0"/>
            </a:br>
            <a:r>
              <a:rPr lang="en-CA" altLang="fr-FR" sz="1600" dirty="0">
                <a:ea typeface="ＭＳ Ｐゴシック" pitchFamily="34" charset="-128"/>
              </a:rPr>
              <a:t>Water and wastewater DISPOSAL services fund</a:t>
            </a:r>
            <a:r>
              <a:rPr lang="fr-CA" altLang="fr-FR" sz="1600" dirty="0"/>
              <a:t> – Edmundston</a:t>
            </a:r>
            <a:endParaRPr lang="fr-CA" altLang="fr-FR" sz="2800" dirty="0"/>
          </a:p>
        </p:txBody>
      </p:sp>
    </p:spTree>
    <p:extLst>
      <p:ext uri="{BB962C8B-B14F-4D97-AF65-F5344CB8AC3E}">
        <p14:creationId xmlns:p14="http://schemas.microsoft.com/office/powerpoint/2010/main" val="232638008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F0A5051A-7DBF-E2E0-615E-497D6DC0EBA6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40000" rotWithShape="0">
                    <a:srgbClr val="000000"/>
                  </a:outerShdw>
                </a:effectLst>
              </a14:hiddenEffects>
            </a:ext>
          </a:ex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5A933E71-0F3E-4CB6-AC0B-846A13291C94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1005855" y="4622334"/>
            <a:ext cx="2739706" cy="143149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E43765B-6332-FBBB-136B-99DA88E4BB87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4200254" y="4776294"/>
            <a:ext cx="3711388" cy="1093883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95093CC4-618B-1297-882D-8993176A5050}"/>
              </a:ext>
            </a:extLst>
          </p:cNvPr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274320" y="366526"/>
            <a:ext cx="8561070" cy="754062"/>
          </a:xfrm>
        </p:spPr>
        <p:txBody>
          <a:bodyPr/>
          <a:lstStyle/>
          <a:p>
            <a:r>
              <a:rPr lang="en-CA" altLang="fr-FR" sz="3200" dirty="0">
                <a:ea typeface="ＭＳ Ｐゴシック" pitchFamily="34" charset="-128"/>
              </a:rPr>
              <a:t>Water and wastewater disposal services fund</a:t>
            </a:r>
            <a:endParaRPr lang="fr-CA" altLang="fr-FR" sz="3200" i="1" dirty="0">
              <a:ea typeface="ＭＳ Ｐゴシック" pitchFamily="34" charset="-128"/>
            </a:endParaRPr>
          </a:p>
        </p:txBody>
      </p:sp>
      <p:graphicFrame>
        <p:nvGraphicFramePr>
          <p:cNvPr id="8" name="Tableau 7">
            <a:extLst>
              <a:ext uri="{FF2B5EF4-FFF2-40B4-BE49-F238E27FC236}">
                <a16:creationId xmlns:a16="http://schemas.microsoft.com/office/drawing/2014/main" id="{109E4944-34F1-7BBC-0919-8D27F6ED213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85253194"/>
              </p:ext>
            </p:extLst>
          </p:nvPr>
        </p:nvGraphicFramePr>
        <p:xfrm>
          <a:off x="914400" y="1372265"/>
          <a:ext cx="7238542" cy="284731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5972108">
                  <a:extLst>
                    <a:ext uri="{9D8B030D-6E8A-4147-A177-3AD203B41FA5}">
                      <a16:colId xmlns:a16="http://schemas.microsoft.com/office/drawing/2014/main" val="3240167555"/>
                    </a:ext>
                  </a:extLst>
                </a:gridCol>
                <a:gridCol w="1266434">
                  <a:extLst>
                    <a:ext uri="{9D8B030D-6E8A-4147-A177-3AD203B41FA5}">
                      <a16:colId xmlns:a16="http://schemas.microsoft.com/office/drawing/2014/main" val="3567634872"/>
                    </a:ext>
                  </a:extLst>
                </a:gridCol>
              </a:tblGrid>
              <a:tr h="284731">
                <a:tc>
                  <a:txBody>
                    <a:bodyPr/>
                    <a:lstStyle/>
                    <a:p>
                      <a:pPr marL="22860" marR="0">
                        <a:lnSpc>
                          <a:spcPts val="126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u="sng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Water Service</a:t>
                      </a:r>
                      <a:endParaRPr lang="fr-CA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67310" algn="r">
                        <a:lnSpc>
                          <a:spcPts val="119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fr-CA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09276159"/>
                  </a:ext>
                </a:extLst>
              </a:tr>
              <a:tr h="284731">
                <a:tc>
                  <a:txBody>
                    <a:bodyPr/>
                    <a:lstStyle/>
                    <a:p>
                      <a:pPr marL="22860" marR="0">
                        <a:lnSpc>
                          <a:spcPts val="126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Equipment including SCADA</a:t>
                      </a:r>
                      <a:endParaRPr lang="fr-CA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67310" algn="r">
                        <a:lnSpc>
                          <a:spcPts val="119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$60,000</a:t>
                      </a:r>
                      <a:endParaRPr lang="fr-CA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84216152"/>
                  </a:ext>
                </a:extLst>
              </a:tr>
              <a:tr h="284731">
                <a:tc>
                  <a:txBody>
                    <a:bodyPr/>
                    <a:lstStyle/>
                    <a:p>
                      <a:pPr marL="22860" marR="0">
                        <a:lnSpc>
                          <a:spcPts val="126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New services - Water (including distribution)</a:t>
                      </a:r>
                      <a:endParaRPr lang="fr-CA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67310" algn="r">
                        <a:lnSpc>
                          <a:spcPts val="126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$145,000</a:t>
                      </a:r>
                      <a:endParaRPr lang="fr-CA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21983072"/>
                  </a:ext>
                </a:extLst>
              </a:tr>
              <a:tr h="284731">
                <a:tc>
                  <a:txBody>
                    <a:bodyPr/>
                    <a:lstStyle/>
                    <a:p>
                      <a:pPr marL="22860" marR="0">
                        <a:lnSpc>
                          <a:spcPts val="126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Small wheels - water</a:t>
                      </a:r>
                      <a:endParaRPr lang="fr-CA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67310" algn="r">
                        <a:lnSpc>
                          <a:spcPts val="126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$40,000</a:t>
                      </a:r>
                      <a:endParaRPr lang="fr-CA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40846010"/>
                  </a:ext>
                </a:extLst>
              </a:tr>
              <a:tr h="284731">
                <a:tc>
                  <a:txBody>
                    <a:bodyPr/>
                    <a:lstStyle/>
                    <a:p>
                      <a:pPr marL="22860" marR="0">
                        <a:lnSpc>
                          <a:spcPts val="126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Engineering project - plans and specifications</a:t>
                      </a:r>
                      <a:endParaRPr lang="fr-CA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67310" algn="r">
                        <a:lnSpc>
                          <a:spcPts val="126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$75,000</a:t>
                      </a:r>
                      <a:endParaRPr lang="fr-CA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0924180"/>
                  </a:ext>
                </a:extLst>
              </a:tr>
              <a:tr h="284731">
                <a:tc>
                  <a:txBody>
                    <a:bodyPr/>
                    <a:lstStyle/>
                    <a:p>
                      <a:pPr marL="22860" marR="0">
                        <a:lnSpc>
                          <a:spcPts val="126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Water infrastructure development</a:t>
                      </a:r>
                      <a:endParaRPr lang="fr-CA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67310" algn="r">
                        <a:lnSpc>
                          <a:spcPts val="126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$30,000</a:t>
                      </a:r>
                      <a:endParaRPr lang="fr-CA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78114596"/>
                  </a:ext>
                </a:extLst>
              </a:tr>
              <a:tr h="284731">
                <a:tc>
                  <a:txBody>
                    <a:bodyPr/>
                    <a:lstStyle/>
                    <a:p>
                      <a:pPr marL="22860" marR="0">
                        <a:lnSpc>
                          <a:spcPts val="126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Rivière-Verte buildings and reservoir</a:t>
                      </a:r>
                      <a:endParaRPr lang="fr-CA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67310" algn="r">
                        <a:lnSpc>
                          <a:spcPts val="126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$80,000</a:t>
                      </a:r>
                      <a:endParaRPr lang="fr-CA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41183242"/>
                  </a:ext>
                </a:extLst>
              </a:tr>
              <a:tr h="284731">
                <a:tc>
                  <a:txBody>
                    <a:bodyPr/>
                    <a:lstStyle/>
                    <a:p>
                      <a:pPr marL="22860" marR="0">
                        <a:lnSpc>
                          <a:spcPts val="126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Richards Street extension - water</a:t>
                      </a:r>
                      <a:endParaRPr lang="fr-CA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67310" algn="r">
                        <a:lnSpc>
                          <a:spcPts val="127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$541,200</a:t>
                      </a:r>
                      <a:endParaRPr lang="fr-CA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96394011"/>
                  </a:ext>
                </a:extLst>
              </a:tr>
              <a:tr h="284731">
                <a:tc>
                  <a:txBody>
                    <a:bodyPr/>
                    <a:lstStyle/>
                    <a:p>
                      <a:pPr marL="22860" marR="0">
                        <a:lnSpc>
                          <a:spcPts val="126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Housing Initiatives CMHC (Water Infrastructures)</a:t>
                      </a:r>
                      <a:endParaRPr lang="fr-CA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67310" algn="r">
                        <a:lnSpc>
                          <a:spcPts val="127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$1,047,885</a:t>
                      </a:r>
                      <a:endParaRPr lang="fr-CA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38228621"/>
                  </a:ext>
                </a:extLst>
              </a:tr>
              <a:tr h="284731">
                <a:tc>
                  <a:txBody>
                    <a:bodyPr/>
                    <a:lstStyle/>
                    <a:p>
                      <a:pPr marL="0" marR="64135" algn="r">
                        <a:lnSpc>
                          <a:spcPts val="126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Partial sum</a:t>
                      </a:r>
                      <a:endParaRPr lang="fr-CA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45720" algn="r">
                        <a:lnSpc>
                          <a:spcPts val="127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spc="-1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$2,019,085</a:t>
                      </a:r>
                      <a:endParaRPr lang="fr-CA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68596805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CE84995D-135C-ED2A-6979-E8E281CD3E1B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40000" rotWithShape="0">
                    <a:srgbClr val="000000"/>
                  </a:outerShdw>
                </a:effectLst>
              </a14:hiddenEffects>
            </a:ext>
          </a:ex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386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274320" y="366526"/>
            <a:ext cx="8561070" cy="754062"/>
          </a:xfrm>
        </p:spPr>
        <p:txBody>
          <a:bodyPr/>
          <a:lstStyle/>
          <a:p>
            <a:r>
              <a:rPr lang="en-CA" altLang="fr-FR" sz="3200" dirty="0">
                <a:ea typeface="ＭＳ Ｐゴシック" pitchFamily="34" charset="-128"/>
              </a:rPr>
              <a:t>Water and wastewater disposal services fund</a:t>
            </a:r>
            <a:endParaRPr lang="fr-CA" altLang="fr-FR" sz="3200" i="1" dirty="0">
              <a:ea typeface="ＭＳ Ｐゴシック" pitchFamily="34" charset="-128"/>
            </a:endParaRPr>
          </a:p>
        </p:txBody>
      </p:sp>
      <p:graphicFrame>
        <p:nvGraphicFramePr>
          <p:cNvPr id="6" name="Tableau 5">
            <a:extLst>
              <a:ext uri="{FF2B5EF4-FFF2-40B4-BE49-F238E27FC236}">
                <a16:creationId xmlns:a16="http://schemas.microsoft.com/office/drawing/2014/main" id="{D3A13254-5F0B-03E6-91B7-B1BF0E6CB2D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46988917"/>
              </p:ext>
            </p:extLst>
          </p:nvPr>
        </p:nvGraphicFramePr>
        <p:xfrm>
          <a:off x="1125220" y="2148840"/>
          <a:ext cx="6859270" cy="282591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5659192">
                  <a:extLst>
                    <a:ext uri="{9D8B030D-6E8A-4147-A177-3AD203B41FA5}">
                      <a16:colId xmlns:a16="http://schemas.microsoft.com/office/drawing/2014/main" val="1258123155"/>
                    </a:ext>
                  </a:extLst>
                </a:gridCol>
                <a:gridCol w="1200078">
                  <a:extLst>
                    <a:ext uri="{9D8B030D-6E8A-4147-A177-3AD203B41FA5}">
                      <a16:colId xmlns:a16="http://schemas.microsoft.com/office/drawing/2014/main" val="1237715037"/>
                    </a:ext>
                  </a:extLst>
                </a:gridCol>
              </a:tblGrid>
              <a:tr h="313990">
                <a:tc>
                  <a:txBody>
                    <a:bodyPr/>
                    <a:lstStyle/>
                    <a:p>
                      <a:pPr marL="22860" marR="0">
                        <a:lnSpc>
                          <a:spcPts val="126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u="sng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Wastewater Service</a:t>
                      </a:r>
                      <a:endParaRPr lang="fr-CA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67310" algn="r">
                        <a:lnSpc>
                          <a:spcPts val="126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fr-CA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26257077"/>
                  </a:ext>
                </a:extLst>
              </a:tr>
              <a:tr h="313990">
                <a:tc>
                  <a:txBody>
                    <a:bodyPr/>
                    <a:lstStyle/>
                    <a:p>
                      <a:pPr marL="22860" marR="0">
                        <a:lnSpc>
                          <a:spcPts val="126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Pumping stations - Energy efficiency including Scada</a:t>
                      </a:r>
                      <a:endParaRPr lang="fr-CA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67310" algn="r">
                        <a:lnSpc>
                          <a:spcPts val="126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$75,000</a:t>
                      </a:r>
                      <a:endParaRPr lang="fr-CA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67053333"/>
                  </a:ext>
                </a:extLst>
              </a:tr>
              <a:tr h="313990">
                <a:tc>
                  <a:txBody>
                    <a:bodyPr/>
                    <a:lstStyle/>
                    <a:p>
                      <a:pPr marL="22860" marR="0">
                        <a:lnSpc>
                          <a:spcPts val="126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New services - Sanitary including pump renewal</a:t>
                      </a:r>
                      <a:endParaRPr lang="fr-CA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67310" algn="r">
                        <a:lnSpc>
                          <a:spcPts val="126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$135,000</a:t>
                      </a:r>
                      <a:endParaRPr lang="fr-CA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74775761"/>
                  </a:ext>
                </a:extLst>
              </a:tr>
              <a:tr h="313990">
                <a:tc>
                  <a:txBody>
                    <a:bodyPr/>
                    <a:lstStyle/>
                    <a:p>
                      <a:pPr marL="22860" marR="0">
                        <a:lnSpc>
                          <a:spcPts val="126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Small wheels - Costs</a:t>
                      </a:r>
                      <a:endParaRPr lang="fr-CA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67310" algn="r">
                        <a:lnSpc>
                          <a:spcPts val="127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$50,000</a:t>
                      </a:r>
                      <a:endParaRPr lang="fr-CA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96062368"/>
                  </a:ext>
                </a:extLst>
              </a:tr>
              <a:tr h="313990">
                <a:tc>
                  <a:txBody>
                    <a:bodyPr/>
                    <a:lstStyle/>
                    <a:p>
                      <a:pPr marL="22860" marR="0">
                        <a:lnSpc>
                          <a:spcPts val="126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Development - Sanitation sites</a:t>
                      </a:r>
                      <a:endParaRPr lang="fr-CA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67310" algn="r">
                        <a:lnSpc>
                          <a:spcPts val="126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$25,000</a:t>
                      </a:r>
                      <a:endParaRPr lang="fr-CA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16524613"/>
                  </a:ext>
                </a:extLst>
              </a:tr>
              <a:tr h="313990">
                <a:tc>
                  <a:txBody>
                    <a:bodyPr/>
                    <a:lstStyle/>
                    <a:p>
                      <a:pPr marL="22860" marR="0">
                        <a:lnSpc>
                          <a:spcPts val="126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Infrastructure Sanitary sewers (Voisine Steet)</a:t>
                      </a:r>
                      <a:endParaRPr lang="fr-CA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67310" algn="r">
                        <a:lnSpc>
                          <a:spcPts val="126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$140,000</a:t>
                      </a:r>
                      <a:endParaRPr lang="fr-CA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5070522"/>
                  </a:ext>
                </a:extLst>
              </a:tr>
              <a:tr h="313990">
                <a:tc>
                  <a:txBody>
                    <a:bodyPr/>
                    <a:lstStyle/>
                    <a:p>
                      <a:pPr marL="22860" marR="0">
                        <a:lnSpc>
                          <a:spcPts val="126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Richards Street extension - Sewers</a:t>
                      </a:r>
                      <a:endParaRPr lang="fr-CA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67310" algn="r">
                        <a:lnSpc>
                          <a:spcPts val="126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$418,800</a:t>
                      </a:r>
                      <a:endParaRPr lang="fr-CA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63799734"/>
                  </a:ext>
                </a:extLst>
              </a:tr>
              <a:tr h="313990">
                <a:tc>
                  <a:txBody>
                    <a:bodyPr/>
                    <a:lstStyle/>
                    <a:p>
                      <a:pPr marL="22860" marR="0">
                        <a:lnSpc>
                          <a:spcPts val="126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Housing Initiatives CMHC (Infrastructures Sewers)</a:t>
                      </a:r>
                      <a:endParaRPr lang="fr-CA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67310" algn="r">
                        <a:lnSpc>
                          <a:spcPts val="127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$698,590</a:t>
                      </a:r>
                      <a:endParaRPr lang="fr-CA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11233459"/>
                  </a:ext>
                </a:extLst>
              </a:tr>
              <a:tr h="313990">
                <a:tc>
                  <a:txBody>
                    <a:bodyPr/>
                    <a:lstStyle/>
                    <a:p>
                      <a:pPr marL="0" marR="64135" algn="r">
                        <a:lnSpc>
                          <a:spcPts val="126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CA" sz="12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Partial sum</a:t>
                      </a:r>
                      <a:endParaRPr lang="fr-CA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45720" algn="r">
                        <a:lnSpc>
                          <a:spcPts val="127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spc="-1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$1,542,390</a:t>
                      </a:r>
                      <a:endParaRPr lang="fr-CA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593118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1967682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E3506202-2F18-7823-15A6-4CFF71F9BBC7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40000" rotWithShape="0">
                    <a:srgbClr val="000000"/>
                  </a:outerShdw>
                </a:effectLst>
              </a14:hiddenEffects>
            </a:ext>
          </a:ex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386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457200" y="411349"/>
            <a:ext cx="8229600" cy="754062"/>
          </a:xfrm>
        </p:spPr>
        <p:txBody>
          <a:bodyPr/>
          <a:lstStyle/>
          <a:p>
            <a:r>
              <a:rPr lang="fr-CA" altLang="fr-FR" sz="3600" dirty="0">
                <a:ea typeface="ＭＳ Ｐゴシック" pitchFamily="34" charset="-128"/>
              </a:rPr>
              <a:t>Fonds des services d’eau et d’égouts</a:t>
            </a:r>
            <a:endParaRPr lang="fr-CA" altLang="fr-FR" sz="3600" i="1" dirty="0">
              <a:ea typeface="ＭＳ Ｐゴシック" pitchFamily="34" charset="-128"/>
            </a:endParaRPr>
          </a:p>
        </p:txBody>
      </p:sp>
      <p:graphicFrame>
        <p:nvGraphicFramePr>
          <p:cNvPr id="4" name="Tableau 3">
            <a:extLst>
              <a:ext uri="{FF2B5EF4-FFF2-40B4-BE49-F238E27FC236}">
                <a16:creationId xmlns:a16="http://schemas.microsoft.com/office/drawing/2014/main" id="{CE1CB60E-CCD2-AA5B-018C-B7BAE70164E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60205840"/>
              </p:ext>
            </p:extLst>
          </p:nvPr>
        </p:nvGraphicFramePr>
        <p:xfrm>
          <a:off x="953770" y="2293859"/>
          <a:ext cx="7236460" cy="2270282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5970390">
                  <a:extLst>
                    <a:ext uri="{9D8B030D-6E8A-4147-A177-3AD203B41FA5}">
                      <a16:colId xmlns:a16="http://schemas.microsoft.com/office/drawing/2014/main" val="526139830"/>
                    </a:ext>
                  </a:extLst>
                </a:gridCol>
                <a:gridCol w="1266070">
                  <a:extLst>
                    <a:ext uri="{9D8B030D-6E8A-4147-A177-3AD203B41FA5}">
                      <a16:colId xmlns:a16="http://schemas.microsoft.com/office/drawing/2014/main" val="326716461"/>
                    </a:ext>
                  </a:extLst>
                </a:gridCol>
              </a:tblGrid>
              <a:tr h="324326">
                <a:tc>
                  <a:txBody>
                    <a:bodyPr/>
                    <a:lstStyle/>
                    <a:p>
                      <a:pPr marL="31750" marR="0">
                        <a:lnSpc>
                          <a:spcPts val="126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1200" b="1" u="sng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Summary of proposed funding sources</a:t>
                      </a:r>
                      <a:endParaRPr lang="fr-CA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67310" algn="r">
                        <a:lnSpc>
                          <a:spcPts val="126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fr-CA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48177402"/>
                  </a:ext>
                </a:extLst>
              </a:tr>
              <a:tr h="324326">
                <a:tc>
                  <a:txBody>
                    <a:bodyPr/>
                    <a:lstStyle/>
                    <a:p>
                      <a:pPr marL="31750" marR="0">
                        <a:lnSpc>
                          <a:spcPts val="126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Long-term borrowings</a:t>
                      </a:r>
                      <a:endParaRPr lang="fr-CA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67310" algn="r">
                        <a:lnSpc>
                          <a:spcPts val="126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$150,000</a:t>
                      </a:r>
                      <a:endParaRPr lang="fr-CA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66577763"/>
                  </a:ext>
                </a:extLst>
              </a:tr>
              <a:tr h="324326">
                <a:tc>
                  <a:txBody>
                    <a:bodyPr/>
                    <a:lstStyle/>
                    <a:p>
                      <a:pPr marL="3175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Water and wastewater services operating fund</a:t>
                      </a:r>
                      <a:endParaRPr lang="fr-CA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67310" algn="r">
                        <a:lnSpc>
                          <a:spcPts val="126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$900,000</a:t>
                      </a:r>
                      <a:endParaRPr lang="fr-CA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8072515"/>
                  </a:ext>
                </a:extLst>
              </a:tr>
              <a:tr h="324326">
                <a:tc>
                  <a:txBody>
                    <a:bodyPr/>
                    <a:lstStyle/>
                    <a:p>
                      <a:pPr marL="31750" marR="0">
                        <a:lnSpc>
                          <a:spcPts val="127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and wastewater services</a:t>
                      </a:r>
                      <a:endParaRPr lang="fr-CA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67310" algn="r">
                        <a:lnSpc>
                          <a:spcPts val="127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$765,000</a:t>
                      </a:r>
                      <a:endParaRPr lang="fr-CA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7476143"/>
                  </a:ext>
                </a:extLst>
              </a:tr>
              <a:tr h="324326">
                <a:tc>
                  <a:txBody>
                    <a:bodyPr/>
                    <a:lstStyle/>
                    <a:p>
                      <a:pPr marL="31750" marR="0">
                        <a:lnSpc>
                          <a:spcPts val="127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CCBF 2024-2028</a:t>
                      </a:r>
                      <a:endParaRPr lang="fr-CA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67310" algn="r">
                        <a:lnSpc>
                          <a:spcPts val="127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$982,075</a:t>
                      </a:r>
                      <a:endParaRPr lang="fr-CA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60988236"/>
                  </a:ext>
                </a:extLst>
              </a:tr>
              <a:tr h="324326">
                <a:tc>
                  <a:txBody>
                    <a:bodyPr/>
                    <a:lstStyle/>
                    <a:p>
                      <a:pPr marL="31750" marR="0">
                        <a:lnSpc>
                          <a:spcPts val="126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Government of Canada-CMHC</a:t>
                      </a:r>
                      <a:endParaRPr lang="fr-CA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67310" algn="r">
                        <a:lnSpc>
                          <a:spcPts val="126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$764,400</a:t>
                      </a:r>
                      <a:endParaRPr lang="fr-CA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86494030"/>
                  </a:ext>
                </a:extLst>
              </a:tr>
              <a:tr h="324326">
                <a:tc>
                  <a:txBody>
                    <a:bodyPr/>
                    <a:lstStyle/>
                    <a:p>
                      <a:pPr marL="0" marR="64135" algn="r">
                        <a:lnSpc>
                          <a:spcPts val="126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Total funds proposed</a:t>
                      </a:r>
                      <a:endParaRPr lang="fr-CA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45720" algn="r">
                        <a:lnSpc>
                          <a:spcPts val="126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spc="-1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$3,561,475</a:t>
                      </a:r>
                      <a:endParaRPr lang="fr-CA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5363979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9007925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BF12B01D-6BE2-DE0A-A9EE-9F4CBF75F7BC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40000" rotWithShape="0">
                    <a:srgbClr val="000000"/>
                  </a:outerShdw>
                </a:effectLst>
              </a14:hiddenEffects>
            </a:ext>
          </a:ex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fr-CA" altLang="fr-FR" sz="2800" dirty="0"/>
              <a:t>2025 </a:t>
            </a:r>
            <a:r>
              <a:rPr lang="en-CA" altLang="fr-FR" sz="2800" dirty="0"/>
              <a:t>Investments</a:t>
            </a:r>
            <a:br>
              <a:rPr lang="en-CA" altLang="fr-FR" sz="2800" dirty="0"/>
            </a:br>
            <a:r>
              <a:rPr lang="en-CA" altLang="fr-FR" sz="2800" dirty="0"/>
              <a:t>Generation facility fund</a:t>
            </a:r>
            <a:endParaRPr lang="fr-CA" altLang="fr-FR" sz="2800" dirty="0"/>
          </a:p>
        </p:txBody>
      </p:sp>
    </p:spTree>
    <p:extLst>
      <p:ext uri="{BB962C8B-B14F-4D97-AF65-F5344CB8AC3E}">
        <p14:creationId xmlns:p14="http://schemas.microsoft.com/office/powerpoint/2010/main" val="90077201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380331" y="162528"/>
            <a:ext cx="8229600" cy="594938"/>
          </a:xfrm>
        </p:spPr>
        <p:txBody>
          <a:bodyPr/>
          <a:lstStyle/>
          <a:p>
            <a:r>
              <a:rPr lang="en-CA" altLang="fr-FR" sz="3200" dirty="0"/>
              <a:t>Generation facility fund</a:t>
            </a:r>
            <a:endParaRPr lang="fr-CA" altLang="fr-FR" sz="3200" dirty="0">
              <a:ea typeface="ＭＳ Ｐゴシック" pitchFamily="34" charset="-128"/>
            </a:endParaRPr>
          </a:p>
        </p:txBody>
      </p:sp>
      <p:pic>
        <p:nvPicPr>
          <p:cNvPr id="3" name="Picture 2" descr="A power station with wires and wires&#10;&#10;Description automatically generated with medium confidence">
            <a:extLst>
              <a:ext uri="{FF2B5EF4-FFF2-40B4-BE49-F238E27FC236}">
                <a16:creationId xmlns:a16="http://schemas.microsoft.com/office/drawing/2014/main" id="{BCDC1F32-779E-D93C-8569-BF72B4BE41A5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4705" y="5172638"/>
            <a:ext cx="2434590" cy="1643605"/>
          </a:xfrm>
          <a:prstGeom prst="rect">
            <a:avLst/>
          </a:prstGeom>
        </p:spPr>
      </p:pic>
      <p:graphicFrame>
        <p:nvGraphicFramePr>
          <p:cNvPr id="7" name="Tableau 6">
            <a:extLst>
              <a:ext uri="{FF2B5EF4-FFF2-40B4-BE49-F238E27FC236}">
                <a16:creationId xmlns:a16="http://schemas.microsoft.com/office/drawing/2014/main" id="{BB7FE3BA-799A-B159-4691-E52AEEFCC19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28518360"/>
              </p:ext>
            </p:extLst>
          </p:nvPr>
        </p:nvGraphicFramePr>
        <p:xfrm>
          <a:off x="1033780" y="956156"/>
          <a:ext cx="7076440" cy="2312824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5838366">
                  <a:extLst>
                    <a:ext uri="{9D8B030D-6E8A-4147-A177-3AD203B41FA5}">
                      <a16:colId xmlns:a16="http://schemas.microsoft.com/office/drawing/2014/main" val="2015631646"/>
                    </a:ext>
                  </a:extLst>
                </a:gridCol>
                <a:gridCol w="1238074">
                  <a:extLst>
                    <a:ext uri="{9D8B030D-6E8A-4147-A177-3AD203B41FA5}">
                      <a16:colId xmlns:a16="http://schemas.microsoft.com/office/drawing/2014/main" val="2156687865"/>
                    </a:ext>
                  </a:extLst>
                </a:gridCol>
              </a:tblGrid>
              <a:tr h="289103">
                <a:tc>
                  <a:txBody>
                    <a:bodyPr/>
                    <a:lstStyle/>
                    <a:p>
                      <a:pPr marL="22860" marR="0">
                        <a:lnSpc>
                          <a:spcPts val="1260"/>
                        </a:lnSpc>
                        <a:spcBef>
                          <a:spcPts val="85"/>
                        </a:spcBef>
                        <a:spcAft>
                          <a:spcPts val="0"/>
                        </a:spcAft>
                      </a:pPr>
                      <a:r>
                        <a:rPr lang="en-CA" sz="1200" b="1" u="sng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Generation facility fund</a:t>
                      </a:r>
                      <a:endParaRPr lang="fr-CA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67310" algn="r">
                        <a:lnSpc>
                          <a:spcPts val="126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fr-CA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56320047"/>
                  </a:ext>
                </a:extLst>
              </a:tr>
              <a:tr h="289103">
                <a:tc>
                  <a:txBody>
                    <a:bodyPr/>
                    <a:lstStyle/>
                    <a:p>
                      <a:pPr marL="22860" marR="0">
                        <a:lnSpc>
                          <a:spcPts val="126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CA" sz="12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GRH turbine chamber 1 (Deuxième-Sault)</a:t>
                      </a:r>
                      <a:endParaRPr lang="fr-CA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67310" algn="r">
                        <a:lnSpc>
                          <a:spcPts val="126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spc="-1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$325,000</a:t>
                      </a:r>
                      <a:endParaRPr lang="fr-CA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02999813"/>
                  </a:ext>
                </a:extLst>
              </a:tr>
              <a:tr h="289103">
                <a:tc>
                  <a:txBody>
                    <a:bodyPr/>
                    <a:lstStyle/>
                    <a:p>
                      <a:pPr marL="22860" marR="0">
                        <a:lnSpc>
                          <a:spcPts val="126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Maintenance winch - Madawaska MRH2 generating station</a:t>
                      </a:r>
                      <a:endParaRPr lang="fr-CA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67310" algn="r">
                        <a:lnSpc>
                          <a:spcPts val="126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spc="-1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$250,000</a:t>
                      </a:r>
                      <a:endParaRPr lang="fr-CA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24495717"/>
                  </a:ext>
                </a:extLst>
              </a:tr>
              <a:tr h="289103">
                <a:tc>
                  <a:txBody>
                    <a:bodyPr/>
                    <a:lstStyle/>
                    <a:p>
                      <a:pPr marL="22860" marR="0">
                        <a:lnSpc>
                          <a:spcPts val="126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Renewal program / overhead infrastructure (materials)-poles</a:t>
                      </a:r>
                      <a:endParaRPr lang="fr-CA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67310" algn="r">
                        <a:lnSpc>
                          <a:spcPts val="127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spc="-1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$200,000</a:t>
                      </a:r>
                      <a:endParaRPr lang="fr-CA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89838056"/>
                  </a:ext>
                </a:extLst>
              </a:tr>
              <a:tr h="289103">
                <a:tc>
                  <a:txBody>
                    <a:bodyPr/>
                    <a:lstStyle/>
                    <a:p>
                      <a:pPr marL="22860" marR="0">
                        <a:lnSpc>
                          <a:spcPts val="126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New services (including meters and transformers)</a:t>
                      </a:r>
                      <a:endParaRPr lang="fr-CA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67310" algn="r">
                        <a:lnSpc>
                          <a:spcPts val="126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spc="-1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$110,000</a:t>
                      </a:r>
                      <a:endParaRPr lang="fr-CA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55708684"/>
                  </a:ext>
                </a:extLst>
              </a:tr>
              <a:tr h="289103">
                <a:tc>
                  <a:txBody>
                    <a:bodyPr/>
                    <a:lstStyle/>
                    <a:p>
                      <a:pPr marL="22860" marR="0">
                        <a:lnSpc>
                          <a:spcPts val="126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St-Basile substation (addition of a power transformer)</a:t>
                      </a:r>
                      <a:endParaRPr lang="fr-CA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67310" algn="r">
                        <a:lnSpc>
                          <a:spcPts val="126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spc="-1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$10,000,000</a:t>
                      </a:r>
                      <a:endParaRPr lang="fr-CA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63255618"/>
                  </a:ext>
                </a:extLst>
              </a:tr>
              <a:tr h="289103">
                <a:tc>
                  <a:txBody>
                    <a:bodyPr/>
                    <a:lstStyle/>
                    <a:p>
                      <a:pPr marL="22860" marR="0">
                        <a:lnSpc>
                          <a:spcPts val="126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Storage structure for wire and cable reels</a:t>
                      </a:r>
                      <a:endParaRPr lang="fr-CA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67310" algn="r">
                        <a:lnSpc>
                          <a:spcPts val="127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spc="-1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$50,000</a:t>
                      </a:r>
                      <a:endParaRPr lang="fr-CA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73795891"/>
                  </a:ext>
                </a:extLst>
              </a:tr>
              <a:tr h="289103">
                <a:tc>
                  <a:txBody>
                    <a:bodyPr/>
                    <a:lstStyle/>
                    <a:p>
                      <a:pPr marL="0" marR="64135" algn="r">
                        <a:lnSpc>
                          <a:spcPts val="126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Partial sum</a:t>
                      </a:r>
                      <a:endParaRPr lang="fr-CA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45720" algn="r">
                        <a:lnSpc>
                          <a:spcPts val="127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spc="-1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$10,935,390</a:t>
                      </a:r>
                      <a:endParaRPr lang="fr-CA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9031165"/>
                  </a:ext>
                </a:extLst>
              </a:tr>
            </a:tbl>
          </a:graphicData>
        </a:graphic>
      </p:graphicFrame>
      <p:graphicFrame>
        <p:nvGraphicFramePr>
          <p:cNvPr id="9" name="Tableau 8">
            <a:extLst>
              <a:ext uri="{FF2B5EF4-FFF2-40B4-BE49-F238E27FC236}">
                <a16:creationId xmlns:a16="http://schemas.microsoft.com/office/drawing/2014/main" id="{57DC41DF-AE89-B6E5-12F1-7DE158AEC16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15804072"/>
              </p:ext>
            </p:extLst>
          </p:nvPr>
        </p:nvGraphicFramePr>
        <p:xfrm>
          <a:off x="1033780" y="3467670"/>
          <a:ext cx="7076440" cy="1714975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5838366">
                  <a:extLst>
                    <a:ext uri="{9D8B030D-6E8A-4147-A177-3AD203B41FA5}">
                      <a16:colId xmlns:a16="http://schemas.microsoft.com/office/drawing/2014/main" val="3923642050"/>
                    </a:ext>
                  </a:extLst>
                </a:gridCol>
                <a:gridCol w="1238074">
                  <a:extLst>
                    <a:ext uri="{9D8B030D-6E8A-4147-A177-3AD203B41FA5}">
                      <a16:colId xmlns:a16="http://schemas.microsoft.com/office/drawing/2014/main" val="1949630813"/>
                    </a:ext>
                  </a:extLst>
                </a:gridCol>
              </a:tblGrid>
              <a:tr h="342995">
                <a:tc>
                  <a:txBody>
                    <a:bodyPr/>
                    <a:lstStyle/>
                    <a:p>
                      <a:pPr marL="31750" marR="0">
                        <a:lnSpc>
                          <a:spcPts val="126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1200" b="1" u="sng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Summary of proposed funding sources</a:t>
                      </a:r>
                      <a:endParaRPr lang="fr-CA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67310" algn="r">
                        <a:lnSpc>
                          <a:spcPts val="126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12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fr-CA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76511733"/>
                  </a:ext>
                </a:extLst>
              </a:tr>
              <a:tr h="342995">
                <a:tc>
                  <a:txBody>
                    <a:bodyPr/>
                    <a:lstStyle/>
                    <a:p>
                      <a:pPr marL="31750" marR="0">
                        <a:lnSpc>
                          <a:spcPts val="126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Long-term loans</a:t>
                      </a:r>
                      <a:endParaRPr lang="fr-CA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67310" algn="r">
                        <a:lnSpc>
                          <a:spcPts val="126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$7,500,000</a:t>
                      </a:r>
                      <a:endParaRPr lang="fr-CA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3656868"/>
                  </a:ext>
                </a:extLst>
              </a:tr>
              <a:tr h="342995">
                <a:tc>
                  <a:txBody>
                    <a:bodyPr/>
                    <a:lstStyle/>
                    <a:p>
                      <a:pPr marL="31750" marR="0">
                        <a:lnSpc>
                          <a:spcPts val="127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Power generation operating fund</a:t>
                      </a:r>
                      <a:endParaRPr lang="fr-CA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67310" algn="r">
                        <a:lnSpc>
                          <a:spcPts val="127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$1,935,000</a:t>
                      </a:r>
                      <a:endParaRPr lang="fr-CA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11386764"/>
                  </a:ext>
                </a:extLst>
              </a:tr>
              <a:tr h="342995">
                <a:tc>
                  <a:txBody>
                    <a:bodyPr/>
                    <a:lstStyle/>
                    <a:p>
                      <a:pPr marL="31750" marR="0">
                        <a:lnSpc>
                          <a:spcPts val="126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Other income - Reserve</a:t>
                      </a:r>
                      <a:endParaRPr lang="fr-CA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67310" algn="r">
                        <a:lnSpc>
                          <a:spcPts val="126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$1,500,000</a:t>
                      </a:r>
                      <a:endParaRPr lang="fr-CA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38255009"/>
                  </a:ext>
                </a:extLst>
              </a:tr>
              <a:tr h="342995">
                <a:tc>
                  <a:txBody>
                    <a:bodyPr/>
                    <a:lstStyle/>
                    <a:p>
                      <a:pPr marL="0" marR="64135" algn="r">
                        <a:lnSpc>
                          <a:spcPts val="126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Total funds proposed</a:t>
                      </a:r>
                      <a:endParaRPr lang="fr-CA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45720" algn="r">
                        <a:lnSpc>
                          <a:spcPts val="126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spc="-1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$10,935,000</a:t>
                      </a:r>
                      <a:endParaRPr lang="fr-CA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8885502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9869999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fr-CA" altLang="fr-FR" sz="2800" dirty="0"/>
              <a:t>DEBT </a:t>
            </a:r>
            <a:r>
              <a:rPr lang="fr-CA" altLang="fr-FR" sz="2800" dirty="0" err="1"/>
              <a:t>ratioS</a:t>
            </a:r>
            <a:endParaRPr lang="fr-CA" altLang="fr-FR" sz="2800" dirty="0"/>
          </a:p>
        </p:txBody>
      </p:sp>
    </p:spTree>
    <p:extLst>
      <p:ext uri="{BB962C8B-B14F-4D97-AF65-F5344CB8AC3E}">
        <p14:creationId xmlns:p14="http://schemas.microsoft.com/office/powerpoint/2010/main" val="21208157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A113690A-B4F0-495E-4D57-646B02E8276D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40000" rotWithShape="0">
                    <a:srgbClr val="000000"/>
                  </a:outerShdw>
                </a:effectLst>
              </a14:hiddenEffects>
            </a:ext>
          </a:ex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098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457200" y="274638"/>
            <a:ext cx="8229600" cy="868362"/>
          </a:xfrm>
        </p:spPr>
        <p:txBody>
          <a:bodyPr/>
          <a:lstStyle/>
          <a:p>
            <a:r>
              <a:rPr lang="fr-CA" altLang="fr-FR" dirty="0">
                <a:ea typeface="ＭＳ Ｐゴシック" pitchFamily="34" charset="-128"/>
              </a:rPr>
              <a:t>INTRODUCTION</a:t>
            </a:r>
          </a:p>
        </p:txBody>
      </p:sp>
      <p:sp>
        <p:nvSpPr>
          <p:cNvPr id="4099" name="Content Placeholder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/>
        <p:txBody>
          <a:bodyPr/>
          <a:lstStyle/>
          <a:p>
            <a:pPr algn="just"/>
            <a:r>
              <a:rPr lang="en-US" altLang="fr-FR" dirty="0">
                <a:ea typeface="ＭＳ Ｐゴシック" pitchFamily="34" charset="-128"/>
              </a:rPr>
              <a:t>The municipality of Edmundston plans to invest more than $25 million in capital projects in 2025. </a:t>
            </a:r>
          </a:p>
          <a:p>
            <a:pPr algn="just"/>
            <a:r>
              <a:rPr lang="en-US" altLang="fr-FR" dirty="0">
                <a:ea typeface="ＭＳ Ｐゴシック" pitchFamily="34" charset="-128"/>
              </a:rPr>
              <a:t>The sources of funds are varied, and some are conditional: </a:t>
            </a:r>
            <a:r>
              <a:rPr lang="en-CA" altLang="fr-FR" dirty="0">
                <a:ea typeface="ＭＳ Ｐゴシック" pitchFamily="34" charset="-128"/>
              </a:rPr>
              <a:t>operating funds, loans, provincial and federal government contributions or other various agreements</a:t>
            </a:r>
            <a:r>
              <a:rPr lang="en-US" altLang="fr-FR" dirty="0">
                <a:ea typeface="ＭＳ Ｐゴシック" pitchFamily="34" charset="-128"/>
              </a:rPr>
              <a:t>.</a:t>
            </a:r>
            <a:endParaRPr lang="fr-CA" altLang="fr-FR" dirty="0">
              <a:ea typeface="ＭＳ Ｐゴシック" pitchFamily="34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Rectangle 4">
            <a:extLst>
              <a:ext uri="{FF2B5EF4-FFF2-40B4-BE49-F238E27FC236}">
                <a16:creationId xmlns:a16="http://schemas.microsoft.com/office/drawing/2014/main" id="{CA87D2BB-BAA3-4B22-8B5B-C4CFBF05541E}"/>
              </a:ext>
            </a:extLst>
          </p:cNvPr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468313" y="264414"/>
            <a:ext cx="8229600" cy="576262"/>
          </a:xfrm>
        </p:spPr>
        <p:txBody>
          <a:bodyPr/>
          <a:lstStyle/>
          <a:p>
            <a:pPr eaLnBrk="1" hangingPunct="1"/>
            <a:r>
              <a:rPr lang="fr-CA" altLang="fr-FR" sz="3600" dirty="0"/>
              <a:t>DEBT RATIOS</a:t>
            </a:r>
            <a:endParaRPr lang="fr-CA" altLang="en-US" sz="3600" dirty="0"/>
          </a:p>
        </p:txBody>
      </p:sp>
      <p:sp>
        <p:nvSpPr>
          <p:cNvPr id="143364" name="Slide Number Placeholder 3">
            <a:extLst>
              <a:ext uri="{FF2B5EF4-FFF2-40B4-BE49-F238E27FC236}">
                <a16:creationId xmlns:a16="http://schemas.microsoft.com/office/drawing/2014/main" id="{4E182353-F339-41AD-B570-54E25F35CD21}"/>
              </a:ext>
            </a:extLst>
          </p:cNvPr>
          <p:cNvSpPr>
            <a:spLocks noGrp="1"/>
          </p:cNvSpPr>
          <p:nvPr>
            <p:ph type="sldNum" sz="quarter" idx="12"/>
            <p:custDataLst>
              <p:tags r:id="rId2"/>
            </p:custDataLst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defTabSz="4572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defTabSz="4572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CA" altLang="en-US" sz="1200">
                <a:solidFill>
                  <a:srgbClr val="000000"/>
                </a:solidFill>
                <a:latin typeface="Arial" panose="020B0604020202020204" pitchFamily="34" charset="0"/>
              </a:rPr>
              <a:t>Page </a:t>
            </a:r>
            <a:fld id="{EB446DF1-A19F-49F8-8FEE-3D8C8A1BD7B3}" type="slidenum">
              <a:rPr lang="fr-CA" altLang="en-US" sz="1200" smtClean="0">
                <a:solidFill>
                  <a:srgbClr val="000000"/>
                </a:solidFill>
                <a:latin typeface="Arial" panose="020B0604020202020204" pitchFamily="34" charset="0"/>
              </a:rPr>
              <a:pPr>
                <a:spcBef>
                  <a:spcPct val="0"/>
                </a:spcBef>
                <a:buFontTx/>
                <a:buNone/>
              </a:pPr>
              <a:t>20</a:t>
            </a:fld>
            <a:endParaRPr lang="fr-CA" altLang="en-US" sz="16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A38DB084-7941-5167-0CEB-0790A8CD59A0}"/>
              </a:ext>
            </a:extLst>
          </p:cNvPr>
          <p:cNvGraphicFramePr>
            <a:graphicFrameLocks noGrp="1"/>
          </p:cNvGraphicFramePr>
          <p:nvPr>
            <p:custDataLst>
              <p:tags r:id="rId3"/>
            </p:custDataLst>
            <p:extLst>
              <p:ext uri="{D42A27DB-BD31-4B8C-83A1-F6EECF244321}">
                <p14:modId xmlns:p14="http://schemas.microsoft.com/office/powerpoint/2010/main" val="2929678002"/>
              </p:ext>
            </p:extLst>
          </p:nvPr>
        </p:nvGraphicFramePr>
        <p:xfrm>
          <a:off x="1228164" y="2109269"/>
          <a:ext cx="6687671" cy="263946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63311">
                  <a:extLst>
                    <a:ext uri="{9D8B030D-6E8A-4147-A177-3AD203B41FA5}">
                      <a16:colId xmlns:a16="http://schemas.microsoft.com/office/drawing/2014/main" val="3427849719"/>
                    </a:ext>
                  </a:extLst>
                </a:gridCol>
                <a:gridCol w="1328114">
                  <a:extLst>
                    <a:ext uri="{9D8B030D-6E8A-4147-A177-3AD203B41FA5}">
                      <a16:colId xmlns:a16="http://schemas.microsoft.com/office/drawing/2014/main" val="3265602180"/>
                    </a:ext>
                  </a:extLst>
                </a:gridCol>
                <a:gridCol w="1196246">
                  <a:extLst>
                    <a:ext uri="{9D8B030D-6E8A-4147-A177-3AD203B41FA5}">
                      <a16:colId xmlns:a16="http://schemas.microsoft.com/office/drawing/2014/main" val="4063467484"/>
                    </a:ext>
                  </a:extLst>
                </a:gridCol>
              </a:tblGrid>
              <a:tr h="521447">
                <a:tc>
                  <a:txBody>
                    <a:bodyPr/>
                    <a:lstStyle/>
                    <a:p>
                      <a:r>
                        <a:rPr lang="fr-CA" dirty="0" err="1"/>
                        <a:t>Debt</a:t>
                      </a:r>
                      <a:r>
                        <a:rPr lang="fr-CA" dirty="0"/>
                        <a:t> Ratio (</a:t>
                      </a:r>
                      <a:r>
                        <a:rPr lang="fr-CA" dirty="0" err="1"/>
                        <a:t>projected</a:t>
                      </a:r>
                      <a:r>
                        <a:rPr lang="fr-CA" dirty="0"/>
                        <a:t>)</a:t>
                      </a:r>
                      <a:endParaRPr lang="en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/>
                        <a:t>2024</a:t>
                      </a:r>
                      <a:endParaRPr lang="en-C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/>
                        <a:t>2025</a:t>
                      </a:r>
                      <a:endParaRPr lang="en-C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14043454"/>
                  </a:ext>
                </a:extLst>
              </a:tr>
              <a:tr h="474279">
                <a:tc>
                  <a:txBody>
                    <a:bodyPr/>
                    <a:lstStyle/>
                    <a:p>
                      <a:pPr algn="l"/>
                      <a:r>
                        <a:rPr lang="fr-CA" dirty="0"/>
                        <a:t>General </a:t>
                      </a:r>
                      <a:r>
                        <a:rPr lang="fr-CA" dirty="0" err="1"/>
                        <a:t>Fund</a:t>
                      </a:r>
                      <a:endParaRPr lang="fr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dirty="0"/>
                        <a:t>9,4 %</a:t>
                      </a:r>
                      <a:endParaRPr lang="en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dirty="0"/>
                        <a:t>8,5 %</a:t>
                      </a:r>
                      <a:endParaRPr lang="en-CA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71909168"/>
                  </a:ext>
                </a:extLst>
              </a:tr>
              <a:tr h="1169456">
                <a:tc>
                  <a:txBody>
                    <a:bodyPr/>
                    <a:lstStyle/>
                    <a:p>
                      <a:pPr algn="l"/>
                      <a:r>
                        <a:rPr lang="en-CA" altLang="fr-FR" sz="1800" dirty="0">
                          <a:ea typeface="ＭＳ Ｐゴシック" pitchFamily="34" charset="-128"/>
                        </a:rPr>
                        <a:t>Water and wastewater disposal services fund</a:t>
                      </a:r>
                      <a:endParaRPr lang="en-CA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fr-CA" dirty="0"/>
                    </a:p>
                    <a:p>
                      <a:pPr algn="ctr"/>
                      <a:r>
                        <a:rPr lang="en-CA" dirty="0"/>
                        <a:t>8,4 %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CA" dirty="0"/>
                    </a:p>
                    <a:p>
                      <a:pPr algn="ctr"/>
                      <a:r>
                        <a:rPr lang="en-CA" dirty="0"/>
                        <a:t>6,6 %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98777277"/>
                  </a:ext>
                </a:extLst>
              </a:tr>
              <a:tr h="474279">
                <a:tc>
                  <a:txBody>
                    <a:bodyPr/>
                    <a:lstStyle/>
                    <a:p>
                      <a:pPr algn="l"/>
                      <a:r>
                        <a:rPr lang="fr-CA" altLang="fr-FR" dirty="0" err="1"/>
                        <a:t>Generation</a:t>
                      </a:r>
                      <a:r>
                        <a:rPr lang="fr-CA" altLang="fr-FR" dirty="0"/>
                        <a:t> </a:t>
                      </a:r>
                      <a:r>
                        <a:rPr lang="fr-CA" altLang="fr-FR" dirty="0" err="1"/>
                        <a:t>Fund</a:t>
                      </a:r>
                      <a:endParaRPr lang="en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A" dirty="0"/>
                        <a:t>8,5 %</a:t>
                      </a:r>
                      <a:endParaRPr lang="en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A" dirty="0"/>
                        <a:t>8,0 %</a:t>
                      </a:r>
                      <a:endParaRPr lang="en-CA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4307226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8491339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Rectangle 4">
            <a:extLst>
              <a:ext uri="{FF2B5EF4-FFF2-40B4-BE49-F238E27FC236}">
                <a16:creationId xmlns:a16="http://schemas.microsoft.com/office/drawing/2014/main" id="{CA87D2BB-BAA3-4B22-8B5B-C4CFBF05541E}"/>
              </a:ext>
            </a:extLst>
          </p:cNvPr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468313" y="239247"/>
            <a:ext cx="8229600" cy="576262"/>
          </a:xfrm>
        </p:spPr>
        <p:txBody>
          <a:bodyPr/>
          <a:lstStyle/>
          <a:p>
            <a:pPr eaLnBrk="1" hangingPunct="1"/>
            <a:r>
              <a:rPr lang="fr-CA" altLang="en-US" sz="3600" b="1" dirty="0">
                <a:solidFill>
                  <a:srgbClr val="000000"/>
                </a:solidFill>
              </a:rPr>
              <a:t>Conclusion</a:t>
            </a:r>
            <a:endParaRPr lang="fr-CA" altLang="en-US" sz="3600" dirty="0"/>
          </a:p>
        </p:txBody>
      </p:sp>
      <p:sp>
        <p:nvSpPr>
          <p:cNvPr id="40963" name="Rectangle 3">
            <a:extLst>
              <a:ext uri="{FF2B5EF4-FFF2-40B4-BE49-F238E27FC236}">
                <a16:creationId xmlns:a16="http://schemas.microsoft.com/office/drawing/2014/main" id="{71F0BDF5-0985-41C3-8916-F850CB878AB8}"/>
              </a:ext>
            </a:extLst>
          </p:cNvPr>
          <p:cNvSpPr>
            <a:spLocks noGrp="1" noChangeArrowheads="1"/>
          </p:cNvSpPr>
          <p:nvPr>
            <p:ph idx="1"/>
            <p:custDataLst>
              <p:tags r:id="rId2"/>
            </p:custDataLst>
          </p:nvPr>
        </p:nvSpPr>
        <p:spPr>
          <a:xfrm>
            <a:off x="663575" y="1066801"/>
            <a:ext cx="8103907" cy="5026024"/>
          </a:xfrm>
        </p:spPr>
        <p:txBody>
          <a:bodyPr/>
          <a:lstStyle/>
          <a:p>
            <a:pPr algn="just">
              <a:buFont typeface="Arial" charset="0"/>
              <a:buChar char="•"/>
              <a:defRPr/>
            </a:pPr>
            <a:r>
              <a:rPr lang="en-US" sz="2400" dirty="0">
                <a:solidFill>
                  <a:srgbClr val="000000"/>
                </a:solidFill>
                <a:latin typeface="+mj-lt"/>
              </a:rPr>
              <a:t>Recommendation to Municipal Council to approve investment plans for 2025.</a:t>
            </a:r>
            <a:r>
              <a:rPr lang="fr-CA" sz="2400" dirty="0">
                <a:solidFill>
                  <a:srgbClr val="000000"/>
                </a:solidFill>
                <a:latin typeface="+mj-lt"/>
              </a:rPr>
              <a:t>.</a:t>
            </a:r>
          </a:p>
          <a:p>
            <a:pPr algn="just">
              <a:buFont typeface="Arial" charset="0"/>
              <a:buChar char="•"/>
              <a:defRPr/>
            </a:pPr>
            <a:r>
              <a:rPr lang="fr-CA" sz="2400" dirty="0" err="1">
                <a:solidFill>
                  <a:srgbClr val="000000"/>
                </a:solidFill>
                <a:latin typeface="+mj-lt"/>
              </a:rPr>
              <a:t>Recommendation</a:t>
            </a:r>
            <a:r>
              <a:rPr lang="fr-CA" sz="2400" dirty="0">
                <a:solidFill>
                  <a:srgbClr val="000000"/>
                </a:solidFill>
                <a:latin typeface="+mj-lt"/>
              </a:rPr>
              <a:t> to Municipal Council to </a:t>
            </a:r>
            <a:r>
              <a:rPr lang="fr-CA" sz="2400" dirty="0" err="1">
                <a:solidFill>
                  <a:srgbClr val="000000"/>
                </a:solidFill>
                <a:latin typeface="+mj-lt"/>
              </a:rPr>
              <a:t>approve</a:t>
            </a:r>
            <a:r>
              <a:rPr lang="fr-CA" sz="2400" dirty="0">
                <a:solidFill>
                  <a:srgbClr val="000000"/>
                </a:solidFill>
                <a:latin typeface="+mj-lt"/>
              </a:rPr>
              <a:t> </a:t>
            </a:r>
            <a:r>
              <a:rPr lang="fr-CA" sz="2400" dirty="0" err="1">
                <a:solidFill>
                  <a:srgbClr val="000000"/>
                </a:solidFill>
                <a:latin typeface="+mj-lt"/>
              </a:rPr>
              <a:t>loan</a:t>
            </a:r>
            <a:r>
              <a:rPr lang="fr-CA" sz="2400" dirty="0">
                <a:solidFill>
                  <a:srgbClr val="000000"/>
                </a:solidFill>
                <a:latin typeface="+mj-lt"/>
              </a:rPr>
              <a:t> </a:t>
            </a:r>
            <a:r>
              <a:rPr lang="fr-CA" sz="2400" dirty="0" err="1">
                <a:solidFill>
                  <a:srgbClr val="000000"/>
                </a:solidFill>
                <a:latin typeface="+mj-lt"/>
              </a:rPr>
              <a:t>authorization</a:t>
            </a:r>
            <a:r>
              <a:rPr lang="fr-CA" sz="2400" dirty="0">
                <a:solidFill>
                  <a:srgbClr val="000000"/>
                </a:solidFill>
                <a:latin typeface="+mj-lt"/>
              </a:rPr>
              <a:t> </a:t>
            </a:r>
            <a:r>
              <a:rPr lang="fr-CA" sz="2400" dirty="0" err="1">
                <a:solidFill>
                  <a:srgbClr val="000000"/>
                </a:solidFill>
                <a:latin typeface="+mj-lt"/>
              </a:rPr>
              <a:t>requests</a:t>
            </a:r>
            <a:r>
              <a:rPr lang="fr-CA" sz="2400" dirty="0">
                <a:solidFill>
                  <a:srgbClr val="000000"/>
                </a:solidFill>
                <a:latin typeface="+mj-lt"/>
              </a:rPr>
              <a:t> for </a:t>
            </a:r>
            <a:r>
              <a:rPr lang="fr-CA" sz="2400" dirty="0" err="1">
                <a:solidFill>
                  <a:srgbClr val="000000"/>
                </a:solidFill>
                <a:latin typeface="+mj-lt"/>
              </a:rPr>
              <a:t>submission</a:t>
            </a:r>
            <a:r>
              <a:rPr lang="fr-CA" sz="2400" dirty="0">
                <a:solidFill>
                  <a:srgbClr val="000000"/>
                </a:solidFill>
                <a:latin typeface="+mj-lt"/>
              </a:rPr>
              <a:t> to the </a:t>
            </a:r>
            <a:r>
              <a:rPr lang="en-US" sz="2400" dirty="0">
                <a:solidFill>
                  <a:srgbClr val="000000"/>
                </a:solidFill>
                <a:latin typeface="+mj-lt"/>
              </a:rPr>
              <a:t>Municipal Capital Borrowing Board </a:t>
            </a:r>
            <a:r>
              <a:rPr lang="fr-CA" sz="2400" dirty="0">
                <a:solidFill>
                  <a:srgbClr val="000000"/>
                </a:solidFill>
                <a:latin typeface="+mj-lt"/>
              </a:rPr>
              <a:t>(MCBR).</a:t>
            </a:r>
          </a:p>
          <a:p>
            <a:pPr lvl="1" algn="just">
              <a:buFont typeface="Arial" charset="0"/>
              <a:buChar char="•"/>
              <a:defRPr/>
            </a:pPr>
            <a:r>
              <a:rPr lang="en-US" sz="2000" dirty="0">
                <a:solidFill>
                  <a:srgbClr val="000000"/>
                </a:solidFill>
                <a:latin typeface="+mj-lt"/>
              </a:rPr>
              <a:t>In order to receive confirmation of borrowing authorizations from the MCBR (decrees in Chamber</a:t>
            </a:r>
            <a:r>
              <a:rPr lang="fr-CA" sz="2000" dirty="0">
                <a:solidFill>
                  <a:srgbClr val="000000"/>
                </a:solidFill>
                <a:latin typeface="+mj-lt"/>
              </a:rPr>
              <a:t>).</a:t>
            </a:r>
          </a:p>
          <a:p>
            <a:pPr algn="just">
              <a:buFont typeface="Arial" charset="0"/>
              <a:buChar char="•"/>
              <a:defRPr/>
            </a:pPr>
            <a:r>
              <a:rPr lang="en-US" sz="2400" dirty="0">
                <a:solidFill>
                  <a:srgbClr val="000000"/>
                </a:solidFill>
                <a:latin typeface="+mj-lt"/>
              </a:rPr>
              <a:t>Preparation, posting and resolutions (if any) of calls for tenders to plan the municipal (and contractual) crews' work schedule for next winter and spring.</a:t>
            </a:r>
            <a:endParaRPr lang="fr-CA" sz="2400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143364" name="Slide Number Placeholder 3">
            <a:extLst>
              <a:ext uri="{FF2B5EF4-FFF2-40B4-BE49-F238E27FC236}">
                <a16:creationId xmlns:a16="http://schemas.microsoft.com/office/drawing/2014/main" id="{4E182353-F339-41AD-B570-54E25F35CD21}"/>
              </a:ext>
            </a:extLst>
          </p:cNvPr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defTabSz="4572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defTabSz="4572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CA" altLang="en-US" sz="1200">
                <a:solidFill>
                  <a:srgbClr val="000000"/>
                </a:solidFill>
                <a:latin typeface="Arial" panose="020B0604020202020204" pitchFamily="34" charset="0"/>
              </a:rPr>
              <a:t>Page </a:t>
            </a:r>
            <a:fld id="{EB446DF1-A19F-49F8-8FEE-3D8C8A1BD7B3}" type="slidenum">
              <a:rPr lang="fr-CA" altLang="en-US" sz="1200" smtClean="0">
                <a:solidFill>
                  <a:srgbClr val="000000"/>
                </a:solidFill>
                <a:latin typeface="Arial" panose="020B0604020202020204" pitchFamily="34" charset="0"/>
              </a:rPr>
              <a:pPr>
                <a:spcBef>
                  <a:spcPct val="0"/>
                </a:spcBef>
                <a:buFontTx/>
                <a:buNone/>
              </a:pPr>
              <a:t>21</a:t>
            </a:fld>
            <a:endParaRPr lang="fr-CA" altLang="en-US" sz="16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05819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A17CEA2F-FDE3-AC0C-EE3A-50B2A6D7CE77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40000" rotWithShape="0">
                    <a:srgbClr val="000000"/>
                  </a:outerShdw>
                </a:effectLst>
              </a14:hiddenEffects>
            </a:ext>
          </a:ex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74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457200" y="173038"/>
            <a:ext cx="8229600" cy="563562"/>
          </a:xfrm>
        </p:spPr>
        <p:txBody>
          <a:bodyPr/>
          <a:lstStyle/>
          <a:p>
            <a:r>
              <a:rPr lang="fr-CA" altLang="fr-FR" sz="3600" dirty="0"/>
              <a:t>Setting the </a:t>
            </a:r>
            <a:r>
              <a:rPr lang="fr-CA" altLang="fr-FR" sz="3600" dirty="0" err="1"/>
              <a:t>scene</a:t>
            </a:r>
            <a:endParaRPr lang="fr-CA" altLang="fr-FR" sz="3600" dirty="0"/>
          </a:p>
        </p:txBody>
      </p:sp>
      <p:sp>
        <p:nvSpPr>
          <p:cNvPr id="3075" name="Content Placeholder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546100" y="973138"/>
            <a:ext cx="8140700" cy="497443"/>
          </a:xfrm>
        </p:spPr>
        <p:txBody>
          <a:bodyPr/>
          <a:lstStyle/>
          <a:p>
            <a:r>
              <a:rPr lang="en-US" altLang="en-US" sz="2600" dirty="0"/>
              <a:t>In line with strategic planning</a:t>
            </a:r>
            <a:endParaRPr lang="fr-CA" altLang="en-US" sz="2000" dirty="0"/>
          </a:p>
        </p:txBody>
      </p:sp>
      <p:sp>
        <p:nvSpPr>
          <p:cNvPr id="10" name="Rectangle: Rounded Corners 1">
            <a:extLst>
              <a:ext uri="{FF2B5EF4-FFF2-40B4-BE49-F238E27FC236}">
                <a16:creationId xmlns:a16="http://schemas.microsoft.com/office/drawing/2014/main" id="{164C0F27-EDAF-2472-FB38-975D13B1FCAC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1054863" y="3847095"/>
            <a:ext cx="6997116" cy="561538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CA" sz="1800" dirty="0">
              <a:solidFill>
                <a:srgbClr val="002060"/>
              </a:solidFill>
              <a:latin typeface="Arial Black" panose="020B0A04020102020204" pitchFamily="34" charset="0"/>
            </a:endParaRPr>
          </a:p>
        </p:txBody>
      </p:sp>
      <p:sp>
        <p:nvSpPr>
          <p:cNvPr id="25" name="Rectangle: Rounded Corners 2">
            <a:extLst>
              <a:ext uri="{FF2B5EF4-FFF2-40B4-BE49-F238E27FC236}">
                <a16:creationId xmlns:a16="http://schemas.microsoft.com/office/drawing/2014/main" id="{3ABE027A-CF82-C8A0-FC3A-A9B135CCD6D1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1054862" y="3201652"/>
            <a:ext cx="6997117" cy="561538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CA" sz="1800" dirty="0">
              <a:solidFill>
                <a:srgbClr val="002060"/>
              </a:solidFill>
              <a:latin typeface="Arial Black" panose="020B0A04020102020204" pitchFamily="34" charset="0"/>
            </a:endParaRPr>
          </a:p>
        </p:txBody>
      </p:sp>
      <p:sp>
        <p:nvSpPr>
          <p:cNvPr id="26" name="Rectangle: Rounded Corners 3">
            <a:extLst>
              <a:ext uri="{FF2B5EF4-FFF2-40B4-BE49-F238E27FC236}">
                <a16:creationId xmlns:a16="http://schemas.microsoft.com/office/drawing/2014/main" id="{9A3A78C3-EF80-0543-8E3E-FCC5CCB76D48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1054862" y="2586435"/>
            <a:ext cx="6997118" cy="561538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CA" sz="1800" dirty="0">
              <a:solidFill>
                <a:srgbClr val="002060"/>
              </a:solidFill>
              <a:latin typeface="Arial Black" panose="020B0A04020102020204" pitchFamily="34" charset="0"/>
            </a:endParaRPr>
          </a:p>
        </p:txBody>
      </p:sp>
      <p:sp>
        <p:nvSpPr>
          <p:cNvPr id="27" name="Rectangle: Rounded Corners 4">
            <a:extLst>
              <a:ext uri="{FF2B5EF4-FFF2-40B4-BE49-F238E27FC236}">
                <a16:creationId xmlns:a16="http://schemas.microsoft.com/office/drawing/2014/main" id="{20B5D9BA-D24B-0A6B-700E-50ADEC7E3F1E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>
            <a:off x="1054863" y="4484812"/>
            <a:ext cx="6997116" cy="561538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CA" sz="1200" dirty="0">
                <a:solidFill>
                  <a:srgbClr val="002060"/>
                </a:solidFill>
                <a:latin typeface="Arial Black" panose="020B0A04020102020204" pitchFamily="34" charset="0"/>
              </a:rPr>
              <a:t> 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34FE46C8-D8B2-C758-0B38-707880BF99E0}"/>
              </a:ext>
            </a:extLst>
          </p:cNvPr>
          <p:cNvSpPr/>
          <p:nvPr>
            <p:custDataLst>
              <p:tags r:id="rId7"/>
            </p:custDataLst>
          </p:nvPr>
        </p:nvSpPr>
        <p:spPr>
          <a:xfrm>
            <a:off x="4722949" y="2035911"/>
            <a:ext cx="3227773" cy="3002766"/>
          </a:xfrm>
          <a:prstGeom prst="rect">
            <a:avLst/>
          </a:prstGeom>
          <a:solidFill>
            <a:srgbClr val="637E15">
              <a:alpha val="8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1800" dirty="0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38E4F65D-5116-5D81-A494-5706E77DCA22}"/>
              </a:ext>
            </a:extLst>
          </p:cNvPr>
          <p:cNvSpPr/>
          <p:nvPr>
            <p:custDataLst>
              <p:tags r:id="rId8"/>
            </p:custDataLst>
          </p:nvPr>
        </p:nvSpPr>
        <p:spPr>
          <a:xfrm>
            <a:off x="1195823" y="2035911"/>
            <a:ext cx="3338375" cy="3002766"/>
          </a:xfrm>
          <a:prstGeom prst="rect">
            <a:avLst/>
          </a:prstGeom>
          <a:solidFill>
            <a:srgbClr val="00223E">
              <a:alpha val="8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1800" dirty="0"/>
          </a:p>
        </p:txBody>
      </p:sp>
      <p:sp>
        <p:nvSpPr>
          <p:cNvPr id="30" name="TextBox 7">
            <a:extLst>
              <a:ext uri="{FF2B5EF4-FFF2-40B4-BE49-F238E27FC236}">
                <a16:creationId xmlns:a16="http://schemas.microsoft.com/office/drawing/2014/main" id="{C2C4856B-6B46-9F21-A863-3512409E5AA7}"/>
              </a:ext>
            </a:extLst>
          </p:cNvPr>
          <p:cNvSpPr txBox="1"/>
          <p:nvPr>
            <p:custDataLst>
              <p:tags r:id="rId9"/>
            </p:custDataLst>
          </p:nvPr>
        </p:nvSpPr>
        <p:spPr>
          <a:xfrm>
            <a:off x="764625" y="1738017"/>
            <a:ext cx="7539144" cy="369332"/>
          </a:xfrm>
          <a:prstGeom prst="rect">
            <a:avLst/>
          </a:prstGeom>
          <a:solidFill>
            <a:srgbClr val="FCE01A">
              <a:alpha val="82000"/>
            </a:srgbClr>
          </a:solidFill>
          <a:ln w="31750">
            <a:solidFill>
              <a:srgbClr val="00223E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CA" sz="1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City   </a:t>
            </a:r>
            <a:r>
              <a:rPr lang="en-CA" sz="1800" b="1" dirty="0">
                <a:solidFill>
                  <a:srgbClr val="00223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Open and inclusive; 	   </a:t>
            </a:r>
            <a:r>
              <a:rPr lang="en-CA" sz="1800" b="1" dirty="0">
                <a:solidFill>
                  <a:srgbClr val="637E1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Sustainable and prosper</a:t>
            </a:r>
          </a:p>
        </p:txBody>
      </p:sp>
      <p:sp>
        <p:nvSpPr>
          <p:cNvPr id="31" name="Arrow: Right 8">
            <a:extLst>
              <a:ext uri="{FF2B5EF4-FFF2-40B4-BE49-F238E27FC236}">
                <a16:creationId xmlns:a16="http://schemas.microsoft.com/office/drawing/2014/main" id="{A8883BE5-53B8-A638-1EF8-9103FD57E05E}"/>
              </a:ext>
            </a:extLst>
          </p:cNvPr>
          <p:cNvSpPr/>
          <p:nvPr>
            <p:custDataLst>
              <p:tags r:id="rId10"/>
            </p:custDataLst>
          </p:nvPr>
        </p:nvSpPr>
        <p:spPr>
          <a:xfrm rot="5400000">
            <a:off x="6114778" y="2165297"/>
            <a:ext cx="374798" cy="334448"/>
          </a:xfrm>
          <a:prstGeom prst="rightArrow">
            <a:avLst/>
          </a:prstGeom>
          <a:solidFill>
            <a:srgbClr val="C00000"/>
          </a:solidFill>
          <a:ln>
            <a:solidFill>
              <a:srgbClr val="FCE01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1800" dirty="0"/>
          </a:p>
        </p:txBody>
      </p:sp>
      <p:sp>
        <p:nvSpPr>
          <p:cNvPr id="32" name="Rectangle: Rounded Corners 10">
            <a:extLst>
              <a:ext uri="{FF2B5EF4-FFF2-40B4-BE49-F238E27FC236}">
                <a16:creationId xmlns:a16="http://schemas.microsoft.com/office/drawing/2014/main" id="{0B1515A4-9393-7C9D-7AEE-C7392B07B0B9}"/>
              </a:ext>
            </a:extLst>
          </p:cNvPr>
          <p:cNvSpPr/>
          <p:nvPr>
            <p:custDataLst>
              <p:tags r:id="rId11"/>
            </p:custDataLst>
          </p:nvPr>
        </p:nvSpPr>
        <p:spPr>
          <a:xfrm>
            <a:off x="4790770" y="3235428"/>
            <a:ext cx="3092131" cy="493985"/>
          </a:xfrm>
          <a:prstGeom prst="roundRect">
            <a:avLst/>
          </a:prstGeom>
          <a:gradFill flip="none" rotWithShape="1">
            <a:gsLst>
              <a:gs pos="0">
                <a:schemeClr val="accent5">
                  <a:lumMod val="5000"/>
                  <a:lumOff val="95000"/>
                </a:schemeClr>
              </a:gs>
              <a:gs pos="74000">
                <a:schemeClr val="accent5">
                  <a:lumMod val="45000"/>
                  <a:lumOff val="55000"/>
                </a:schemeClr>
              </a:gs>
              <a:gs pos="83000">
                <a:schemeClr val="accent5">
                  <a:lumMod val="45000"/>
                  <a:lumOff val="55000"/>
                </a:schemeClr>
              </a:gs>
              <a:gs pos="100000">
                <a:schemeClr val="accent5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7000"/>
              </a:lnSpc>
              <a:spcAft>
                <a:spcPts val="600"/>
              </a:spcAft>
            </a:pPr>
            <a:r>
              <a:rPr lang="en-US" sz="975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 improve environmental conditions in a sustainable way</a:t>
            </a:r>
            <a:endParaRPr lang="en-CA" sz="975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3" name="Rectangle: Rounded Corners 11">
            <a:extLst>
              <a:ext uri="{FF2B5EF4-FFF2-40B4-BE49-F238E27FC236}">
                <a16:creationId xmlns:a16="http://schemas.microsoft.com/office/drawing/2014/main" id="{AADABB27-7F5C-2020-6328-A781B79DF81F}"/>
              </a:ext>
            </a:extLst>
          </p:cNvPr>
          <p:cNvSpPr/>
          <p:nvPr>
            <p:custDataLst>
              <p:tags r:id="rId12"/>
            </p:custDataLst>
          </p:nvPr>
        </p:nvSpPr>
        <p:spPr>
          <a:xfrm>
            <a:off x="1318944" y="4528912"/>
            <a:ext cx="3092131" cy="460882"/>
          </a:xfrm>
          <a:prstGeom prst="roundRect">
            <a:avLst/>
          </a:prstGeom>
          <a:gradFill flip="none" rotWithShape="1">
            <a:gsLst>
              <a:gs pos="0">
                <a:schemeClr val="accent5">
                  <a:lumMod val="5000"/>
                  <a:lumOff val="95000"/>
                </a:schemeClr>
              </a:gs>
              <a:gs pos="74000">
                <a:schemeClr val="accent5">
                  <a:lumMod val="45000"/>
                  <a:lumOff val="55000"/>
                </a:schemeClr>
              </a:gs>
              <a:gs pos="83000">
                <a:schemeClr val="accent5">
                  <a:lumMod val="45000"/>
                  <a:lumOff val="55000"/>
                </a:schemeClr>
              </a:gs>
              <a:gs pos="100000">
                <a:schemeClr val="accent5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975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To maximize public engagement</a:t>
            </a:r>
          </a:p>
        </p:txBody>
      </p:sp>
      <p:sp>
        <p:nvSpPr>
          <p:cNvPr id="34" name="Rectangle: Rounded Corners 12">
            <a:extLst>
              <a:ext uri="{FF2B5EF4-FFF2-40B4-BE49-F238E27FC236}">
                <a16:creationId xmlns:a16="http://schemas.microsoft.com/office/drawing/2014/main" id="{CC9DC246-BC94-65D2-2D12-162E77816DB6}"/>
              </a:ext>
            </a:extLst>
          </p:cNvPr>
          <p:cNvSpPr/>
          <p:nvPr>
            <p:custDataLst>
              <p:tags r:id="rId13"/>
            </p:custDataLst>
          </p:nvPr>
        </p:nvSpPr>
        <p:spPr>
          <a:xfrm>
            <a:off x="1318944" y="3856047"/>
            <a:ext cx="3092131" cy="460882"/>
          </a:xfrm>
          <a:prstGeom prst="roundRect">
            <a:avLst/>
          </a:prstGeom>
          <a:gradFill flip="none" rotWithShape="1">
            <a:gsLst>
              <a:gs pos="0">
                <a:schemeClr val="accent5">
                  <a:lumMod val="5000"/>
                  <a:lumOff val="95000"/>
                </a:schemeClr>
              </a:gs>
              <a:gs pos="74000">
                <a:schemeClr val="accent5">
                  <a:lumMod val="45000"/>
                  <a:lumOff val="55000"/>
                </a:schemeClr>
              </a:gs>
              <a:gs pos="83000">
                <a:schemeClr val="accent5">
                  <a:lumMod val="45000"/>
                  <a:lumOff val="55000"/>
                </a:schemeClr>
              </a:gs>
              <a:gs pos="100000">
                <a:schemeClr val="accent5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75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 facilitate the accessibility and availability of information</a:t>
            </a:r>
            <a:endParaRPr lang="en-CA" sz="975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5" name="Rectangle: Rounded Corners 13">
            <a:extLst>
              <a:ext uri="{FF2B5EF4-FFF2-40B4-BE49-F238E27FC236}">
                <a16:creationId xmlns:a16="http://schemas.microsoft.com/office/drawing/2014/main" id="{FA0856CB-80D5-FD5F-EFCC-BB7BA29EC10E}"/>
              </a:ext>
            </a:extLst>
          </p:cNvPr>
          <p:cNvSpPr/>
          <p:nvPr>
            <p:custDataLst>
              <p:tags r:id="rId14"/>
            </p:custDataLst>
          </p:nvPr>
        </p:nvSpPr>
        <p:spPr>
          <a:xfrm>
            <a:off x="1311140" y="2647913"/>
            <a:ext cx="3092131" cy="460882"/>
          </a:xfrm>
          <a:prstGeom prst="roundRect">
            <a:avLst/>
          </a:prstGeom>
          <a:gradFill flip="none" rotWithShape="1">
            <a:gsLst>
              <a:gs pos="0">
                <a:schemeClr val="accent5">
                  <a:lumMod val="5000"/>
                  <a:lumOff val="95000"/>
                </a:schemeClr>
              </a:gs>
              <a:gs pos="74000">
                <a:schemeClr val="accent5">
                  <a:lumMod val="45000"/>
                  <a:lumOff val="55000"/>
                </a:schemeClr>
              </a:gs>
              <a:gs pos="83000">
                <a:schemeClr val="accent5">
                  <a:lumMod val="45000"/>
                  <a:lumOff val="55000"/>
                </a:schemeClr>
              </a:gs>
              <a:gs pos="100000">
                <a:schemeClr val="accent5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75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 stimulate and sustain demographic growth to become a destination of choice</a:t>
            </a:r>
            <a:endParaRPr lang="en-CA" sz="975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6" name="Rectangle: Rounded Corners 14">
            <a:extLst>
              <a:ext uri="{FF2B5EF4-FFF2-40B4-BE49-F238E27FC236}">
                <a16:creationId xmlns:a16="http://schemas.microsoft.com/office/drawing/2014/main" id="{0AC5D595-74FB-65E8-4D0D-D9233772F429}"/>
              </a:ext>
            </a:extLst>
          </p:cNvPr>
          <p:cNvSpPr/>
          <p:nvPr>
            <p:custDataLst>
              <p:tags r:id="rId15"/>
            </p:custDataLst>
          </p:nvPr>
        </p:nvSpPr>
        <p:spPr>
          <a:xfrm>
            <a:off x="1295047" y="3267093"/>
            <a:ext cx="3092131" cy="460882"/>
          </a:xfrm>
          <a:prstGeom prst="roundRect">
            <a:avLst/>
          </a:prstGeom>
          <a:gradFill flip="none" rotWithShape="1">
            <a:gsLst>
              <a:gs pos="0">
                <a:schemeClr val="accent5">
                  <a:lumMod val="5000"/>
                  <a:lumOff val="95000"/>
                </a:schemeClr>
              </a:gs>
              <a:gs pos="74000">
                <a:schemeClr val="accent5">
                  <a:lumMod val="45000"/>
                  <a:lumOff val="55000"/>
                </a:schemeClr>
              </a:gs>
              <a:gs pos="83000">
                <a:schemeClr val="accent5">
                  <a:lumMod val="45000"/>
                  <a:lumOff val="55000"/>
                </a:schemeClr>
              </a:gs>
              <a:gs pos="100000">
                <a:schemeClr val="accent5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975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 enrich community life</a:t>
            </a:r>
          </a:p>
        </p:txBody>
      </p:sp>
      <p:sp>
        <p:nvSpPr>
          <p:cNvPr id="37" name="Rectangle: Rounded Corners 15">
            <a:extLst>
              <a:ext uri="{FF2B5EF4-FFF2-40B4-BE49-F238E27FC236}">
                <a16:creationId xmlns:a16="http://schemas.microsoft.com/office/drawing/2014/main" id="{4B9DA3EC-8615-044C-F94F-97F9AC3F6880}"/>
              </a:ext>
            </a:extLst>
          </p:cNvPr>
          <p:cNvSpPr/>
          <p:nvPr>
            <p:custDataLst>
              <p:tags r:id="rId16"/>
            </p:custDataLst>
          </p:nvPr>
        </p:nvSpPr>
        <p:spPr>
          <a:xfrm>
            <a:off x="4813195" y="4528913"/>
            <a:ext cx="3092131" cy="460882"/>
          </a:xfrm>
          <a:prstGeom prst="roundRect">
            <a:avLst/>
          </a:prstGeom>
          <a:gradFill flip="none" rotWithShape="1">
            <a:gsLst>
              <a:gs pos="0">
                <a:schemeClr val="accent5">
                  <a:lumMod val="5000"/>
                  <a:lumOff val="95000"/>
                </a:schemeClr>
              </a:gs>
              <a:gs pos="74000">
                <a:schemeClr val="accent5">
                  <a:lumMod val="45000"/>
                  <a:lumOff val="55000"/>
                </a:schemeClr>
              </a:gs>
              <a:gs pos="83000">
                <a:schemeClr val="accent5">
                  <a:lumMod val="45000"/>
                  <a:lumOff val="55000"/>
                </a:schemeClr>
              </a:gs>
              <a:gs pos="100000">
                <a:schemeClr val="accent5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75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 manage assets in a sustainable way</a:t>
            </a:r>
            <a:endParaRPr lang="en-CA" sz="975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8" name="Rectangle: Rounded Corners 16">
            <a:extLst>
              <a:ext uri="{FF2B5EF4-FFF2-40B4-BE49-F238E27FC236}">
                <a16:creationId xmlns:a16="http://schemas.microsoft.com/office/drawing/2014/main" id="{0FC8BB0C-8B8E-1211-37FB-36B0D11389EF}"/>
              </a:ext>
            </a:extLst>
          </p:cNvPr>
          <p:cNvSpPr/>
          <p:nvPr>
            <p:custDataLst>
              <p:tags r:id="rId17"/>
            </p:custDataLst>
          </p:nvPr>
        </p:nvSpPr>
        <p:spPr>
          <a:xfrm>
            <a:off x="4747431" y="2669747"/>
            <a:ext cx="1554746" cy="460882"/>
          </a:xfrm>
          <a:prstGeom prst="roundRect">
            <a:avLst/>
          </a:prstGeom>
          <a:gradFill flip="none" rotWithShape="1">
            <a:gsLst>
              <a:gs pos="0">
                <a:schemeClr val="accent5">
                  <a:lumMod val="5000"/>
                  <a:lumOff val="95000"/>
                </a:schemeClr>
              </a:gs>
              <a:gs pos="74000">
                <a:schemeClr val="accent5">
                  <a:lumMod val="45000"/>
                  <a:lumOff val="55000"/>
                </a:schemeClr>
              </a:gs>
              <a:gs pos="83000">
                <a:schemeClr val="accent5">
                  <a:lumMod val="45000"/>
                  <a:lumOff val="55000"/>
                </a:schemeClr>
              </a:gs>
              <a:gs pos="100000">
                <a:schemeClr val="accent5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75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 stimulate and support economic development</a:t>
            </a:r>
            <a:endParaRPr lang="en-CA" sz="975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9" name="Rectangle: Rounded Corners 17">
            <a:extLst>
              <a:ext uri="{FF2B5EF4-FFF2-40B4-BE49-F238E27FC236}">
                <a16:creationId xmlns:a16="http://schemas.microsoft.com/office/drawing/2014/main" id="{E8416E17-4747-7823-302C-6AF29643D431}"/>
              </a:ext>
            </a:extLst>
          </p:cNvPr>
          <p:cNvSpPr/>
          <p:nvPr>
            <p:custDataLst>
              <p:tags r:id="rId18"/>
            </p:custDataLst>
          </p:nvPr>
        </p:nvSpPr>
        <p:spPr>
          <a:xfrm>
            <a:off x="6326659" y="2669355"/>
            <a:ext cx="1556242" cy="460882"/>
          </a:xfrm>
          <a:prstGeom prst="roundRect">
            <a:avLst/>
          </a:prstGeom>
          <a:gradFill flip="none" rotWithShape="1">
            <a:gsLst>
              <a:gs pos="0">
                <a:schemeClr val="accent5">
                  <a:lumMod val="5000"/>
                  <a:lumOff val="95000"/>
                </a:schemeClr>
              </a:gs>
              <a:gs pos="74000">
                <a:schemeClr val="accent5">
                  <a:lumMod val="45000"/>
                  <a:lumOff val="55000"/>
                </a:schemeClr>
              </a:gs>
              <a:gs pos="83000">
                <a:schemeClr val="accent5">
                  <a:lumMod val="45000"/>
                  <a:lumOff val="55000"/>
                </a:schemeClr>
              </a:gs>
              <a:gs pos="100000">
                <a:schemeClr val="accent5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75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 solidify, increase and diversify sources of revenue</a:t>
            </a:r>
            <a:endParaRPr lang="en-CA" sz="975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0" name="Rectangle: Rounded Corners 18">
            <a:extLst>
              <a:ext uri="{FF2B5EF4-FFF2-40B4-BE49-F238E27FC236}">
                <a16:creationId xmlns:a16="http://schemas.microsoft.com/office/drawing/2014/main" id="{78EA125B-8161-CA70-424B-4DEFC5F4D347}"/>
              </a:ext>
            </a:extLst>
          </p:cNvPr>
          <p:cNvSpPr/>
          <p:nvPr>
            <p:custDataLst>
              <p:tags r:id="rId19"/>
            </p:custDataLst>
          </p:nvPr>
        </p:nvSpPr>
        <p:spPr>
          <a:xfrm>
            <a:off x="4790770" y="3897422"/>
            <a:ext cx="3092131" cy="460882"/>
          </a:xfrm>
          <a:prstGeom prst="roundRect">
            <a:avLst/>
          </a:prstGeom>
          <a:gradFill flip="none" rotWithShape="1">
            <a:gsLst>
              <a:gs pos="0">
                <a:schemeClr val="accent5">
                  <a:lumMod val="5000"/>
                  <a:lumOff val="95000"/>
                </a:schemeClr>
              </a:gs>
              <a:gs pos="74000">
                <a:schemeClr val="accent5">
                  <a:lumMod val="45000"/>
                  <a:lumOff val="55000"/>
                </a:schemeClr>
              </a:gs>
              <a:gs pos="83000">
                <a:schemeClr val="accent5">
                  <a:lumMod val="45000"/>
                  <a:lumOff val="55000"/>
                </a:schemeClr>
              </a:gs>
              <a:gs pos="100000">
                <a:schemeClr val="accent5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75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 optimize efficiency in the delivery of municipal services</a:t>
            </a:r>
            <a:endParaRPr lang="en-CA" sz="975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1" name="Arrow: Right 19">
            <a:extLst>
              <a:ext uri="{FF2B5EF4-FFF2-40B4-BE49-F238E27FC236}">
                <a16:creationId xmlns:a16="http://schemas.microsoft.com/office/drawing/2014/main" id="{8A0A3DF9-1023-52EC-188C-9BCD1C5229D6}"/>
              </a:ext>
            </a:extLst>
          </p:cNvPr>
          <p:cNvSpPr/>
          <p:nvPr>
            <p:custDataLst>
              <p:tags r:id="rId20"/>
            </p:custDataLst>
          </p:nvPr>
        </p:nvSpPr>
        <p:spPr>
          <a:xfrm rot="5400000">
            <a:off x="2677610" y="2165297"/>
            <a:ext cx="374798" cy="334448"/>
          </a:xfrm>
          <a:prstGeom prst="rightArrow">
            <a:avLst/>
          </a:prstGeom>
          <a:solidFill>
            <a:srgbClr val="C00000"/>
          </a:solidFill>
          <a:ln>
            <a:solidFill>
              <a:srgbClr val="FCE01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1800" dirty="0"/>
          </a:p>
        </p:txBody>
      </p:sp>
      <p:sp>
        <p:nvSpPr>
          <p:cNvPr id="42" name="Oval 20">
            <a:extLst>
              <a:ext uri="{FF2B5EF4-FFF2-40B4-BE49-F238E27FC236}">
                <a16:creationId xmlns:a16="http://schemas.microsoft.com/office/drawing/2014/main" id="{8F797D3B-0C0B-4F04-267E-4D5986B3AC81}"/>
              </a:ext>
            </a:extLst>
          </p:cNvPr>
          <p:cNvSpPr/>
          <p:nvPr>
            <p:custDataLst>
              <p:tags r:id="rId21"/>
            </p:custDataLst>
          </p:nvPr>
        </p:nvSpPr>
        <p:spPr>
          <a:xfrm>
            <a:off x="4657319" y="3735130"/>
            <a:ext cx="3429466" cy="1442167"/>
          </a:xfrm>
          <a:prstGeom prst="ellipse">
            <a:avLst/>
          </a:prstGeom>
          <a:noFill/>
          <a:ln w="4762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43" name="Arrow: Curved Up 21">
            <a:extLst>
              <a:ext uri="{FF2B5EF4-FFF2-40B4-BE49-F238E27FC236}">
                <a16:creationId xmlns:a16="http://schemas.microsoft.com/office/drawing/2014/main" id="{7871BFD1-3819-34AA-286F-B966D7D084B9}"/>
              </a:ext>
            </a:extLst>
          </p:cNvPr>
          <p:cNvSpPr/>
          <p:nvPr>
            <p:custDataLst>
              <p:tags r:id="rId22"/>
            </p:custDataLst>
          </p:nvPr>
        </p:nvSpPr>
        <p:spPr>
          <a:xfrm rot="1117885" flipH="1">
            <a:off x="541578" y="4277395"/>
            <a:ext cx="4418499" cy="2117019"/>
          </a:xfrm>
          <a:prstGeom prst="curvedUpArrow">
            <a:avLst/>
          </a:prstGeom>
          <a:gradFill>
            <a:gsLst>
              <a:gs pos="0">
                <a:srgbClr val="FF0000"/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>
              <a:solidFill>
                <a:schemeClr val="tx1"/>
              </a:solidFill>
            </a:endParaRPr>
          </a:p>
        </p:txBody>
      </p:sp>
      <p:sp>
        <p:nvSpPr>
          <p:cNvPr id="44" name="Arrow: Curved Up 22">
            <a:extLst>
              <a:ext uri="{FF2B5EF4-FFF2-40B4-BE49-F238E27FC236}">
                <a16:creationId xmlns:a16="http://schemas.microsoft.com/office/drawing/2014/main" id="{3C270DCF-046F-3B57-4E4F-CBF2552E13DA}"/>
              </a:ext>
            </a:extLst>
          </p:cNvPr>
          <p:cNvSpPr/>
          <p:nvPr>
            <p:custDataLst>
              <p:tags r:id="rId23"/>
            </p:custDataLst>
          </p:nvPr>
        </p:nvSpPr>
        <p:spPr>
          <a:xfrm rot="17283934">
            <a:off x="7162219" y="3783734"/>
            <a:ext cx="2333758" cy="1066390"/>
          </a:xfrm>
          <a:prstGeom prst="curvedUpArrow">
            <a:avLst/>
          </a:prstGeom>
          <a:gradFill>
            <a:gsLst>
              <a:gs pos="0">
                <a:srgbClr val="FF0000"/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94644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E435BB82-2B23-2C50-3180-763434B5992C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40000" rotWithShape="0">
                    <a:srgbClr val="000000"/>
                  </a:outerShdw>
                </a:effectLst>
              </a14:hiddenEffects>
            </a:ext>
          </a:ex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74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457200" y="88197"/>
            <a:ext cx="8229600" cy="563562"/>
          </a:xfrm>
        </p:spPr>
        <p:txBody>
          <a:bodyPr/>
          <a:lstStyle/>
          <a:p>
            <a:r>
              <a:rPr lang="fr-CA" altLang="fr-FR" sz="3600" dirty="0" err="1"/>
              <a:t>Context</a:t>
            </a:r>
            <a:endParaRPr lang="fr-CA" altLang="fr-FR" sz="3600" dirty="0"/>
          </a:p>
        </p:txBody>
      </p:sp>
      <p:sp>
        <p:nvSpPr>
          <p:cNvPr id="3075" name="Content Placeholder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546100" y="801278"/>
            <a:ext cx="8140700" cy="5524108"/>
          </a:xfrm>
        </p:spPr>
        <p:txBody>
          <a:bodyPr/>
          <a:lstStyle/>
          <a:p>
            <a:r>
              <a:rPr lang="en-US" altLang="fr-FR" sz="2500" dirty="0"/>
              <a:t>An investment plan that focuses on diligent asset management</a:t>
            </a:r>
            <a:endParaRPr lang="fr-CA" altLang="fr-FR" sz="2500" dirty="0"/>
          </a:p>
          <a:p>
            <a:pPr lvl="1"/>
            <a:r>
              <a:rPr lang="en-US" altLang="fr-FR" sz="2100" dirty="0"/>
              <a:t>Renewal of aging infrastructure and/or</a:t>
            </a:r>
            <a:r>
              <a:rPr lang="fr-CA" sz="2100" dirty="0"/>
              <a:t>;</a:t>
            </a:r>
          </a:p>
          <a:p>
            <a:pPr lvl="1"/>
            <a:r>
              <a:rPr lang="en-US" sz="2100" dirty="0"/>
              <a:t>Which contributes to increasing the lifespan of assets or</a:t>
            </a:r>
            <a:r>
              <a:rPr lang="fr-CA" sz="2100" dirty="0"/>
              <a:t>;</a:t>
            </a:r>
          </a:p>
          <a:p>
            <a:pPr lvl="1"/>
            <a:r>
              <a:rPr lang="fr-CA" sz="2100" dirty="0"/>
              <a:t>New asset acquisitions</a:t>
            </a:r>
          </a:p>
          <a:p>
            <a:r>
              <a:rPr lang="fr-CA" altLang="en-US" sz="2500" dirty="0"/>
              <a:t>Business as </a:t>
            </a:r>
            <a:r>
              <a:rPr lang="fr-CA" altLang="en-US" sz="2500" dirty="0" err="1"/>
              <a:t>usual</a:t>
            </a:r>
            <a:endParaRPr lang="fr-CA" altLang="en-US" sz="2500" dirty="0"/>
          </a:p>
          <a:p>
            <a:pPr lvl="1"/>
            <a:r>
              <a:rPr lang="fr-CA" altLang="en-US" sz="2000" dirty="0"/>
              <a:t>Sound </a:t>
            </a:r>
            <a:r>
              <a:rPr lang="fr-CA" altLang="en-US" sz="2000" dirty="0" err="1"/>
              <a:t>debt</a:t>
            </a:r>
            <a:r>
              <a:rPr lang="fr-CA" altLang="en-US" sz="2000" dirty="0"/>
              <a:t>/</a:t>
            </a:r>
            <a:r>
              <a:rPr lang="fr-CA" altLang="en-US" sz="2000" dirty="0" err="1"/>
              <a:t>borrowing</a:t>
            </a:r>
            <a:r>
              <a:rPr lang="fr-CA" altLang="en-US" sz="2000" dirty="0"/>
              <a:t> management</a:t>
            </a:r>
          </a:p>
          <a:p>
            <a:r>
              <a:rPr lang="en-US" altLang="fr-FR" sz="25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Canadian Community Building Fund (CCBF - formerly the Gas Tax program), which we now know</a:t>
            </a:r>
            <a:endParaRPr lang="fr-CA" altLang="fr-FR" sz="25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r>
              <a:rPr lang="en-US" altLang="fr-FR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Amounts allocated in 2024 will be invested in 2025</a:t>
            </a:r>
            <a:endParaRPr lang="fr-CA" altLang="fr-FR" sz="20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altLang="en-US" sz="25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Contribution of $6.2 million from operating budgets (all funds combined)</a:t>
            </a:r>
            <a:endParaRPr lang="fr-CA" altLang="en-US" sz="2500" dirty="0"/>
          </a:p>
        </p:txBody>
      </p:sp>
    </p:spTree>
    <p:extLst>
      <p:ext uri="{BB962C8B-B14F-4D97-AF65-F5344CB8AC3E}">
        <p14:creationId xmlns:p14="http://schemas.microsoft.com/office/powerpoint/2010/main" val="34919481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006A2C65-BE2A-8421-4C06-B6AC786C2F00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40000" rotWithShape="0">
                    <a:srgbClr val="000000"/>
                  </a:outerShdw>
                </a:effectLst>
              </a14:hiddenEffects>
            </a:ext>
          </a:ex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fr-CA" altLang="fr-FR" sz="2800" dirty="0"/>
              <a:t>2025 Investments</a:t>
            </a:r>
            <a:br>
              <a:rPr lang="fr-CA" altLang="fr-FR" sz="2800" dirty="0"/>
            </a:br>
            <a:r>
              <a:rPr lang="fr-CA" altLang="fr-FR" sz="1600" dirty="0" err="1"/>
              <a:t>general</a:t>
            </a:r>
            <a:r>
              <a:rPr lang="fr-CA" altLang="fr-FR" sz="1600" dirty="0"/>
              <a:t> </a:t>
            </a:r>
            <a:r>
              <a:rPr lang="fr-CA" altLang="fr-FR" sz="1600" dirty="0" err="1"/>
              <a:t>fund</a:t>
            </a:r>
            <a:endParaRPr lang="fr-CA" altLang="fr-FR" sz="1600" dirty="0"/>
          </a:p>
        </p:txBody>
      </p:sp>
    </p:spTree>
    <p:extLst>
      <p:ext uri="{BB962C8B-B14F-4D97-AF65-F5344CB8AC3E}">
        <p14:creationId xmlns:p14="http://schemas.microsoft.com/office/powerpoint/2010/main" val="19802399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09AE0B79-923C-DE40-1C62-DDA88E587F3F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40000" rotWithShape="0">
                    <a:srgbClr val="000000"/>
                  </a:outerShdw>
                </a:effectLst>
              </a14:hiddenEffects>
            </a:ext>
          </a:ex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314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457200" y="198438"/>
            <a:ext cx="8229600" cy="751821"/>
          </a:xfrm>
        </p:spPr>
        <p:txBody>
          <a:bodyPr/>
          <a:lstStyle/>
          <a:p>
            <a:r>
              <a:rPr lang="fr-CA" altLang="fr-FR" sz="3600" dirty="0">
                <a:ea typeface="ＭＳ Ｐゴシック" pitchFamily="34" charset="-128"/>
              </a:rPr>
              <a:t>General </a:t>
            </a:r>
            <a:r>
              <a:rPr lang="fr-CA" altLang="fr-FR" sz="3600" dirty="0" err="1">
                <a:ea typeface="ＭＳ Ｐゴシック" pitchFamily="34" charset="-128"/>
              </a:rPr>
              <a:t>Fund</a:t>
            </a:r>
            <a:endParaRPr lang="fr-CA" altLang="fr-FR" sz="3600" dirty="0">
              <a:ea typeface="ＭＳ Ｐゴシック" pitchFamily="34" charset="-128"/>
            </a:endParaRPr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4228662798"/>
              </p:ext>
            </p:extLst>
          </p:nvPr>
        </p:nvGraphicFramePr>
        <p:xfrm>
          <a:off x="660400" y="1386226"/>
          <a:ext cx="7912100" cy="370647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481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76730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9998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17746">
                <a:tc>
                  <a:txBody>
                    <a:bodyPr/>
                    <a:lstStyle/>
                    <a:p>
                      <a:pPr algn="ctr" fontAlgn="ctr"/>
                      <a:endParaRPr lang="fr-CA" sz="12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CA" altLang="fr-FR" sz="2000" noProof="0" dirty="0">
                          <a:ea typeface="ＭＳ Ｐゴシック" pitchFamily="34" charset="-128"/>
                        </a:rPr>
                        <a:t>General government services</a:t>
                      </a:r>
                      <a:endParaRPr lang="en-CA" sz="2000" b="0" i="0" u="none" strike="noStrike" noProof="0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CA" sz="2000" u="none" strike="noStrike" noProof="0" dirty="0">
                          <a:effectLst/>
                        </a:rPr>
                        <a:t>       $655,000</a:t>
                      </a:r>
                      <a:endParaRPr lang="fr-CA" sz="2000" b="0" i="0" u="none" strike="noStrike" noProof="0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17746">
                <a:tc>
                  <a:txBody>
                    <a:bodyPr/>
                    <a:lstStyle/>
                    <a:p>
                      <a:pPr algn="ctr" fontAlgn="ctr"/>
                      <a:endParaRPr lang="fr-CA" sz="12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CA" altLang="fr-FR" sz="2000" noProof="0" dirty="0">
                          <a:ea typeface="ＭＳ Ｐゴシック" pitchFamily="34" charset="-128"/>
                        </a:rPr>
                        <a:t>Protective services</a:t>
                      </a:r>
                      <a:endParaRPr lang="en-CA" sz="2000" b="0" i="0" u="none" strike="noStrike" noProof="0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CA" sz="2000" u="none" strike="noStrike" noProof="0" dirty="0">
                          <a:effectLst/>
                        </a:rPr>
                        <a:t>       $2,731,000</a:t>
                      </a:r>
                      <a:endParaRPr lang="fr-CA" sz="2000" b="0" i="0" u="none" strike="noStrike" noProof="0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17746">
                <a:tc>
                  <a:txBody>
                    <a:bodyPr/>
                    <a:lstStyle/>
                    <a:p>
                      <a:pPr algn="ctr" fontAlgn="ctr"/>
                      <a:endParaRPr lang="fr-CA" sz="12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CA" altLang="fr-FR" sz="2000" noProof="0" dirty="0">
                          <a:ea typeface="ＭＳ Ｐゴシック" pitchFamily="34" charset="-128"/>
                        </a:rPr>
                        <a:t>Environmental development services</a:t>
                      </a:r>
                      <a:endParaRPr lang="en-CA" sz="2000" b="0" i="0" u="none" strike="noStrike" noProof="0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CA" sz="2000" u="none" strike="noStrike" noProof="0" dirty="0">
                          <a:effectLst/>
                        </a:rPr>
                        <a:t>         $758,600</a:t>
                      </a:r>
                      <a:endParaRPr lang="fr-CA" sz="2000" b="0" i="0" u="none" strike="noStrike" noProof="0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17746">
                <a:tc>
                  <a:txBody>
                    <a:bodyPr/>
                    <a:lstStyle/>
                    <a:p>
                      <a:pPr algn="ctr" fontAlgn="ctr"/>
                      <a:endParaRPr lang="fr-CA" sz="12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CA" altLang="fr-FR" sz="2000" noProof="0" dirty="0">
                          <a:ea typeface="ＭＳ Ｐゴシック" pitchFamily="34" charset="-128"/>
                        </a:rPr>
                        <a:t>Recreation and cultural services</a:t>
                      </a:r>
                      <a:endParaRPr lang="en-CA" sz="2000" b="0" i="0" u="none" strike="noStrike" noProof="0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CA" sz="2000" u="none" strike="noStrike" noProof="0" dirty="0">
                          <a:effectLst/>
                        </a:rPr>
                        <a:t>$2,394,000</a:t>
                      </a:r>
                      <a:endParaRPr lang="fr-CA" sz="2000" b="0" i="0" u="none" strike="noStrike" noProof="0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17746">
                <a:tc>
                  <a:txBody>
                    <a:bodyPr/>
                    <a:lstStyle/>
                    <a:p>
                      <a:pPr algn="ctr" fontAlgn="ctr"/>
                      <a:endParaRPr lang="fr-CA" sz="12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CA" altLang="fr-FR" sz="2000" noProof="0" dirty="0">
                          <a:ea typeface="ＭＳ Ｐゴシック" pitchFamily="34" charset="-128"/>
                        </a:rPr>
                        <a:t>Transportation services</a:t>
                      </a:r>
                      <a:endParaRPr lang="en-CA" sz="2000" b="0" i="1" u="none" strike="noStrike" noProof="0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CA" sz="2000" u="none" strike="noStrike" noProof="0" dirty="0">
                          <a:effectLst/>
                        </a:rPr>
                        <a:t>    $4</a:t>
                      </a:r>
                      <a:r>
                        <a:rPr lang="fr-CA" sz="2000" u="none" strike="noStrike" baseline="0" noProof="0" dirty="0">
                          <a:effectLst/>
                        </a:rPr>
                        <a:t>,640,</a:t>
                      </a:r>
                      <a:r>
                        <a:rPr lang="fr-CA" sz="2000" u="none" strike="noStrike" noProof="0" dirty="0">
                          <a:effectLst/>
                        </a:rPr>
                        <a:t>000</a:t>
                      </a:r>
                      <a:endParaRPr lang="fr-CA" sz="2000" b="0" i="0" u="none" strike="noStrike" noProof="0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17746">
                <a:tc>
                  <a:txBody>
                    <a:bodyPr/>
                    <a:lstStyle/>
                    <a:p>
                      <a:pPr algn="ctr" fontAlgn="ctr"/>
                      <a:endParaRPr lang="fr-CA" sz="12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CA" sz="2200" b="1" u="none" strike="noStrike" noProof="0" dirty="0">
                          <a:effectLst/>
                        </a:rPr>
                        <a:t>Total</a:t>
                      </a:r>
                      <a:endParaRPr lang="fr-CA" sz="2200" b="1" i="0" u="none" strike="noStrike" noProof="0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CA" sz="2200" b="1" u="none" strike="noStrike" noProof="0" dirty="0">
                          <a:effectLst/>
                        </a:rPr>
                        <a:t>    $11,178,600</a:t>
                      </a:r>
                      <a:endParaRPr lang="fr-CA" sz="2200" b="1" i="0" u="none" strike="noStrike" noProof="0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FD546899-F5AE-70DC-C9FB-A12E3C2DF8FC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40000" rotWithShape="0">
                    <a:srgbClr val="000000"/>
                  </a:outerShdw>
                </a:effectLst>
              </a14:hiddenEffects>
            </a:ext>
          </a:ex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314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457200" y="198438"/>
            <a:ext cx="8229600" cy="608386"/>
          </a:xfrm>
        </p:spPr>
        <p:txBody>
          <a:bodyPr/>
          <a:lstStyle/>
          <a:p>
            <a:r>
              <a:rPr lang="fr-CA" altLang="fr-FR" sz="3600" dirty="0">
                <a:ea typeface="ＭＳ Ｐゴシック" pitchFamily="34" charset="-128"/>
              </a:rPr>
              <a:t>General </a:t>
            </a:r>
            <a:r>
              <a:rPr lang="fr-CA" altLang="fr-FR" sz="3600" dirty="0" err="1">
                <a:ea typeface="ＭＳ Ｐゴシック" pitchFamily="34" charset="-128"/>
              </a:rPr>
              <a:t>Fund</a:t>
            </a:r>
            <a:endParaRPr lang="fr-CA" altLang="fr-FR" sz="3600" dirty="0">
              <a:ea typeface="ＭＳ Ｐゴシック" pitchFamily="34" charset="-128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0175971-B2E3-457A-BC3C-A9577A361C4B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1014820" y="3988459"/>
            <a:ext cx="3346310" cy="1631586"/>
          </a:xfrm>
          <a:prstGeom prst="rect">
            <a:avLst/>
          </a:prstGeom>
        </p:spPr>
      </p:pic>
      <p:pic>
        <p:nvPicPr>
          <p:cNvPr id="4" name="Picture 8">
            <a:extLst>
              <a:ext uri="{FF2B5EF4-FFF2-40B4-BE49-F238E27FC236}">
                <a16:creationId xmlns:a16="http://schemas.microsoft.com/office/drawing/2014/main" id="{A726D172-B792-133D-1422-F48E29323AB9}"/>
              </a:ext>
            </a:extLst>
          </p:cNvPr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4782" y="3988458"/>
            <a:ext cx="2914398" cy="16315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2" name="Tableau 21">
            <a:extLst>
              <a:ext uri="{FF2B5EF4-FFF2-40B4-BE49-F238E27FC236}">
                <a16:creationId xmlns:a16="http://schemas.microsoft.com/office/drawing/2014/main" id="{E2070E36-1279-3DFF-1AB0-19BD24259B3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46722130"/>
              </p:ext>
            </p:extLst>
          </p:nvPr>
        </p:nvGraphicFramePr>
        <p:xfrm>
          <a:off x="1242847" y="1405217"/>
          <a:ext cx="6658306" cy="1722439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5402498">
                  <a:extLst>
                    <a:ext uri="{9D8B030D-6E8A-4147-A177-3AD203B41FA5}">
                      <a16:colId xmlns:a16="http://schemas.microsoft.com/office/drawing/2014/main" val="4211716815"/>
                    </a:ext>
                  </a:extLst>
                </a:gridCol>
                <a:gridCol w="1255808">
                  <a:extLst>
                    <a:ext uri="{9D8B030D-6E8A-4147-A177-3AD203B41FA5}">
                      <a16:colId xmlns:a16="http://schemas.microsoft.com/office/drawing/2014/main" val="1224638876"/>
                    </a:ext>
                  </a:extLst>
                </a:gridCol>
              </a:tblGrid>
              <a:tr h="296736">
                <a:tc>
                  <a:txBody>
                    <a:bodyPr/>
                    <a:lstStyle/>
                    <a:p>
                      <a:pPr marL="43815" marR="0">
                        <a:lnSpc>
                          <a:spcPts val="134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u="sng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General Government Services</a:t>
                      </a:r>
                      <a:endParaRPr lang="fr-CA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fr-CA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85756428"/>
                  </a:ext>
                </a:extLst>
              </a:tr>
              <a:tr h="294447">
                <a:tc>
                  <a:txBody>
                    <a:bodyPr/>
                    <a:lstStyle/>
                    <a:p>
                      <a:pPr marL="43815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Updating network and infrastructure equipment, VOIP, security cameras</a:t>
                      </a:r>
                      <a:endParaRPr lang="fr-CA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4318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$193,000</a:t>
                      </a:r>
                      <a:endParaRPr lang="fr-CA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7373745"/>
                  </a:ext>
                </a:extLst>
              </a:tr>
              <a:tr h="294447">
                <a:tc>
                  <a:txBody>
                    <a:bodyPr/>
                    <a:lstStyle/>
                    <a:p>
                      <a:pPr marL="43815" marR="0">
                        <a:lnSpc>
                          <a:spcPts val="133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Edmundston Municipal Parking Garage - Door Security</a:t>
                      </a:r>
                      <a:endParaRPr lang="fr-CA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43180" algn="r">
                        <a:lnSpc>
                          <a:spcPts val="133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$100,000</a:t>
                      </a:r>
                      <a:endParaRPr lang="fr-CA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07378994"/>
                  </a:ext>
                </a:extLst>
              </a:tr>
              <a:tr h="294447">
                <a:tc>
                  <a:txBody>
                    <a:bodyPr/>
                    <a:lstStyle/>
                    <a:p>
                      <a:pPr marL="43815" marR="0">
                        <a:lnSpc>
                          <a:spcPts val="137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City Hall - Building - Generator, UPS and ventilation</a:t>
                      </a:r>
                      <a:endParaRPr lang="fr-CA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43180" algn="r">
                        <a:lnSpc>
                          <a:spcPts val="137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$162,000</a:t>
                      </a:r>
                      <a:endParaRPr lang="fr-CA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92695466"/>
                  </a:ext>
                </a:extLst>
              </a:tr>
              <a:tr h="294447">
                <a:tc>
                  <a:txBody>
                    <a:bodyPr/>
                    <a:lstStyle/>
                    <a:p>
                      <a:pPr marL="43815" marR="0">
                        <a:lnSpc>
                          <a:spcPts val="137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Convention Center - Building - different interventions</a:t>
                      </a:r>
                      <a:endParaRPr lang="fr-CA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43180" algn="r">
                        <a:lnSpc>
                          <a:spcPts val="137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$200,000</a:t>
                      </a:r>
                      <a:endParaRPr lang="fr-CA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06686594"/>
                  </a:ext>
                </a:extLst>
              </a:tr>
              <a:tr h="247915">
                <a:tc>
                  <a:txBody>
                    <a:bodyPr/>
                    <a:lstStyle/>
                    <a:p>
                      <a:pPr marL="0" marR="64135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Partial sum</a:t>
                      </a:r>
                      <a:endParaRPr lang="fr-CA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4318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$655,000</a:t>
                      </a:r>
                      <a:endParaRPr lang="fr-CA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0201337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8230198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DF853CA7-30CB-B0CF-0879-C14658580A14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40000" rotWithShape="0">
                    <a:srgbClr val="000000"/>
                  </a:outerShdw>
                </a:effectLst>
              </a14:hiddenEffects>
            </a:ext>
          </a:ex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314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457200" y="198438"/>
            <a:ext cx="8229600" cy="563562"/>
          </a:xfrm>
        </p:spPr>
        <p:txBody>
          <a:bodyPr/>
          <a:lstStyle/>
          <a:p>
            <a:r>
              <a:rPr lang="fr-CA" altLang="fr-FR" sz="3600" dirty="0">
                <a:ea typeface="ＭＳ Ｐゴシック" pitchFamily="34" charset="-128"/>
              </a:rPr>
              <a:t>General </a:t>
            </a:r>
            <a:r>
              <a:rPr lang="fr-CA" altLang="fr-FR" sz="3600" dirty="0" err="1">
                <a:ea typeface="ＭＳ Ｐゴシック" pitchFamily="34" charset="-128"/>
              </a:rPr>
              <a:t>Fund</a:t>
            </a:r>
            <a:endParaRPr lang="fr-CA" altLang="fr-FR" sz="3600" dirty="0">
              <a:ea typeface="ＭＳ Ｐゴシック" pitchFamily="34" charset="-128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DE80A02-645F-4021-BE5A-51C92A2C0B5F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5932462" y="4261527"/>
            <a:ext cx="2969489" cy="166675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35E7FEA-199C-962F-1790-2657A4A74B20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0" y="0"/>
            <a:ext cx="3810000" cy="1270000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endParaRPr lang="fr-CA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5574ED4-9CAA-7778-6678-16049C4DEBE3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0" y="0"/>
            <a:ext cx="3810000" cy="1270000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endParaRPr lang="fr-CA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3CC9BE8-360A-DA37-6D2E-9DEE0F35E293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-14970" y="4261527"/>
            <a:ext cx="2878903" cy="166674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3BED32E-0410-0311-B8A2-500B81D39E9F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4202885"/>
            <a:ext cx="3465053" cy="1987138"/>
          </a:xfrm>
          <a:prstGeom prst="rect">
            <a:avLst/>
          </a:prstGeom>
          <a:noFill/>
        </p:spPr>
      </p:pic>
      <p:graphicFrame>
        <p:nvGraphicFramePr>
          <p:cNvPr id="11" name="Tableau 10">
            <a:extLst>
              <a:ext uri="{FF2B5EF4-FFF2-40B4-BE49-F238E27FC236}">
                <a16:creationId xmlns:a16="http://schemas.microsoft.com/office/drawing/2014/main" id="{97A9481B-580D-7109-4B9B-B7304C6A6AC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00542585"/>
              </p:ext>
            </p:extLst>
          </p:nvPr>
        </p:nvGraphicFramePr>
        <p:xfrm>
          <a:off x="1154430" y="1328642"/>
          <a:ext cx="6835140" cy="2615509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5567025">
                  <a:extLst>
                    <a:ext uri="{9D8B030D-6E8A-4147-A177-3AD203B41FA5}">
                      <a16:colId xmlns:a16="http://schemas.microsoft.com/office/drawing/2014/main" val="998592386"/>
                    </a:ext>
                  </a:extLst>
                </a:gridCol>
                <a:gridCol w="1268115">
                  <a:extLst>
                    <a:ext uri="{9D8B030D-6E8A-4147-A177-3AD203B41FA5}">
                      <a16:colId xmlns:a16="http://schemas.microsoft.com/office/drawing/2014/main" val="1810541043"/>
                    </a:ext>
                  </a:extLst>
                </a:gridCol>
              </a:tblGrid>
              <a:tr h="290612">
                <a:tc>
                  <a:txBody>
                    <a:bodyPr/>
                    <a:lstStyle/>
                    <a:p>
                      <a:pPr marL="22860" marR="0">
                        <a:lnSpc>
                          <a:spcPts val="146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u="sng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Protective Services</a:t>
                      </a:r>
                      <a:endParaRPr lang="fr-CA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45720" algn="r">
                        <a:lnSpc>
                          <a:spcPts val="146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fr-CA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56277515"/>
                  </a:ext>
                </a:extLst>
              </a:tr>
              <a:tr h="290612">
                <a:tc>
                  <a:txBody>
                    <a:bodyPr/>
                    <a:lstStyle/>
                    <a:p>
                      <a:pPr marL="22860" marR="0">
                        <a:lnSpc>
                          <a:spcPts val="146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12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Fire - heavy equipment - tanker and fire engine</a:t>
                      </a:r>
                      <a:endParaRPr lang="fr-CA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45720" algn="r">
                        <a:lnSpc>
                          <a:spcPts val="146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$1,600,000</a:t>
                      </a:r>
                      <a:endParaRPr lang="fr-CA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05761711"/>
                  </a:ext>
                </a:extLst>
              </a:tr>
              <a:tr h="290612">
                <a:tc>
                  <a:txBody>
                    <a:bodyPr/>
                    <a:lstStyle/>
                    <a:p>
                      <a:pPr marL="22860" marR="0">
                        <a:lnSpc>
                          <a:spcPts val="147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Fire - equipment renewal</a:t>
                      </a:r>
                      <a:endParaRPr lang="fr-CA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45720" algn="r">
                        <a:lnSpc>
                          <a:spcPts val="147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$20,000</a:t>
                      </a:r>
                      <a:endParaRPr lang="fr-CA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19298339"/>
                  </a:ext>
                </a:extLst>
              </a:tr>
              <a:tr h="581225">
                <a:tc>
                  <a:txBody>
                    <a:bodyPr/>
                    <a:lstStyle/>
                    <a:p>
                      <a:pPr marL="22860" marR="0">
                        <a:lnSpc>
                          <a:spcPts val="147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12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St-Jacques and Rivière-Verte fire stations (buildings - various interventions) / Preparing the site of the former fire station in St-Basile</a:t>
                      </a:r>
                      <a:endParaRPr lang="fr-CA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4572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$107,000</a:t>
                      </a:r>
                      <a:endParaRPr lang="fr-CA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0411481"/>
                  </a:ext>
                </a:extLst>
              </a:tr>
              <a:tr h="290612">
                <a:tc>
                  <a:txBody>
                    <a:bodyPr/>
                    <a:lstStyle/>
                    <a:p>
                      <a:pPr marL="22860" marR="0">
                        <a:lnSpc>
                          <a:spcPts val="147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Police - equipment renewal</a:t>
                      </a:r>
                      <a:endParaRPr lang="fr-CA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45720" algn="r">
                        <a:lnSpc>
                          <a:spcPts val="148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$20,000</a:t>
                      </a:r>
                      <a:endParaRPr lang="fr-CA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48230924"/>
                  </a:ext>
                </a:extLst>
              </a:tr>
              <a:tr h="290612">
                <a:tc>
                  <a:txBody>
                    <a:bodyPr/>
                    <a:lstStyle/>
                    <a:p>
                      <a:pPr marL="22860" marR="0">
                        <a:lnSpc>
                          <a:spcPts val="147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12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Police - Various small wheels - 5 vehicles</a:t>
                      </a:r>
                      <a:endParaRPr lang="fr-CA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45720" algn="r">
                        <a:lnSpc>
                          <a:spcPts val="147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$284,000</a:t>
                      </a:r>
                      <a:endParaRPr lang="fr-CA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77384047"/>
                  </a:ext>
                </a:extLst>
              </a:tr>
              <a:tr h="290612">
                <a:tc>
                  <a:txBody>
                    <a:bodyPr/>
                    <a:lstStyle/>
                    <a:p>
                      <a:pPr marL="22860" marR="0">
                        <a:lnSpc>
                          <a:spcPts val="147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CA" sz="12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Police- Infrastructure preparation - Rental space</a:t>
                      </a:r>
                      <a:endParaRPr lang="fr-CA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45720" algn="r">
                        <a:lnSpc>
                          <a:spcPts val="148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$700,000</a:t>
                      </a:r>
                      <a:endParaRPr lang="fr-CA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23959898"/>
                  </a:ext>
                </a:extLst>
              </a:tr>
              <a:tr h="290612">
                <a:tc>
                  <a:txBody>
                    <a:bodyPr/>
                    <a:lstStyle/>
                    <a:p>
                      <a:pPr marL="0" marR="6604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Partial sum</a:t>
                      </a:r>
                      <a:endParaRPr lang="fr-CA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45720" algn="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21615" algn="l"/>
                        </a:tabLst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$2,731,000 </a:t>
                      </a:r>
                      <a:endParaRPr lang="fr-CA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3967168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159176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5C36655D-80D9-52A0-6E65-97B8CDE6857E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40000" rotWithShape="0">
                    <a:srgbClr val="000000"/>
                  </a:outerShdw>
                </a:effectLst>
              </a14:hiddenEffects>
            </a:ext>
          </a:ex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itle 1">
            <a:extLst>
              <a:ext uri="{FF2B5EF4-FFF2-40B4-BE49-F238E27FC236}">
                <a16:creationId xmlns:a16="http://schemas.microsoft.com/office/drawing/2014/main" id="{D86AC57A-2112-00B7-F15D-0D0DD1D1427F}"/>
              </a:ext>
            </a:extLst>
          </p:cNvPr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457200" y="198438"/>
            <a:ext cx="8229600" cy="563562"/>
          </a:xfrm>
        </p:spPr>
        <p:txBody>
          <a:bodyPr/>
          <a:lstStyle/>
          <a:p>
            <a:r>
              <a:rPr lang="fr-CA" altLang="fr-FR" sz="3600" dirty="0">
                <a:ea typeface="ＭＳ Ｐゴシック" pitchFamily="34" charset="-128"/>
              </a:rPr>
              <a:t>General </a:t>
            </a:r>
            <a:r>
              <a:rPr lang="fr-CA" altLang="fr-FR" sz="3600" dirty="0" err="1">
                <a:ea typeface="ＭＳ Ｐゴシック" pitchFamily="34" charset="-128"/>
              </a:rPr>
              <a:t>Fund</a:t>
            </a:r>
            <a:endParaRPr lang="fr-CA" altLang="fr-FR" sz="3600" dirty="0">
              <a:ea typeface="ＭＳ Ｐゴシック" pitchFamily="34" charset="-128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8ED28C9-DAA4-E0A7-76B4-894FEA469879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958147" y="4524366"/>
            <a:ext cx="3711388" cy="1093883"/>
          </a:xfrm>
          <a:prstGeom prst="rect">
            <a:avLst/>
          </a:prstGeom>
        </p:spPr>
      </p:pic>
      <p:pic>
        <p:nvPicPr>
          <p:cNvPr id="9" name="Picture 9">
            <a:extLst>
              <a:ext uri="{FF2B5EF4-FFF2-40B4-BE49-F238E27FC236}">
                <a16:creationId xmlns:a16="http://schemas.microsoft.com/office/drawing/2014/main" id="{7CF4B078-F373-E3AA-D94E-EE75F0B9597D}"/>
              </a:ext>
            </a:extLst>
          </p:cNvPr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5583" y="4241514"/>
            <a:ext cx="2680712" cy="16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8" name="Tableau 7">
            <a:extLst>
              <a:ext uri="{FF2B5EF4-FFF2-40B4-BE49-F238E27FC236}">
                <a16:creationId xmlns:a16="http://schemas.microsoft.com/office/drawing/2014/main" id="{989CD77D-70A9-F7CE-0001-88B06EC83DE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68394495"/>
              </p:ext>
            </p:extLst>
          </p:nvPr>
        </p:nvGraphicFramePr>
        <p:xfrm>
          <a:off x="1243393" y="1371600"/>
          <a:ext cx="6852285" cy="2406593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5580989">
                  <a:extLst>
                    <a:ext uri="{9D8B030D-6E8A-4147-A177-3AD203B41FA5}">
                      <a16:colId xmlns:a16="http://schemas.microsoft.com/office/drawing/2014/main" val="2064644781"/>
                    </a:ext>
                  </a:extLst>
                </a:gridCol>
                <a:gridCol w="1271296">
                  <a:extLst>
                    <a:ext uri="{9D8B030D-6E8A-4147-A177-3AD203B41FA5}">
                      <a16:colId xmlns:a16="http://schemas.microsoft.com/office/drawing/2014/main" val="3582582228"/>
                    </a:ext>
                  </a:extLst>
                </a:gridCol>
              </a:tblGrid>
              <a:tr h="267399">
                <a:tc>
                  <a:txBody>
                    <a:bodyPr/>
                    <a:lstStyle/>
                    <a:p>
                      <a:pPr marL="22860" marR="0">
                        <a:lnSpc>
                          <a:spcPts val="131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u="sng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Environmental Development Services</a:t>
                      </a:r>
                      <a:endParaRPr lang="fr-CA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421005" marR="45720" algn="r">
                        <a:lnSpc>
                          <a:spcPts val="131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fr-CA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7288571"/>
                  </a:ext>
                </a:extLst>
              </a:tr>
              <a:tr h="267399">
                <a:tc>
                  <a:txBody>
                    <a:bodyPr/>
                    <a:lstStyle/>
                    <a:p>
                      <a:pPr marL="22860" marR="0">
                        <a:lnSpc>
                          <a:spcPts val="131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12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Community signage/signage/school corridors</a:t>
                      </a:r>
                      <a:endParaRPr lang="fr-CA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421005" marR="45720" algn="r">
                        <a:lnSpc>
                          <a:spcPts val="131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$75,000</a:t>
                      </a:r>
                      <a:endParaRPr lang="fr-CA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80532873"/>
                  </a:ext>
                </a:extLst>
              </a:tr>
              <a:tr h="267399">
                <a:tc>
                  <a:txBody>
                    <a:bodyPr/>
                    <a:lstStyle/>
                    <a:p>
                      <a:pPr marL="22860" marR="0">
                        <a:lnSpc>
                          <a:spcPts val="134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Purchase of land</a:t>
                      </a:r>
                      <a:endParaRPr lang="fr-CA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421005" marR="45720" algn="r">
                        <a:lnSpc>
                          <a:spcPts val="134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$60,000</a:t>
                      </a:r>
                      <a:endParaRPr lang="fr-CA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04760352"/>
                  </a:ext>
                </a:extLst>
              </a:tr>
              <a:tr h="534799">
                <a:tc>
                  <a:txBody>
                    <a:bodyPr/>
                    <a:lstStyle/>
                    <a:p>
                      <a:pPr marL="2286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12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Various traffic studies / Edupole study / Guerrette Creek watershed assessment</a:t>
                      </a:r>
                      <a:endParaRPr lang="fr-CA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337185" marR="4572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$106,000</a:t>
                      </a:r>
                      <a:endParaRPr lang="fr-CA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76415258"/>
                  </a:ext>
                </a:extLst>
              </a:tr>
              <a:tr h="534799">
                <a:tc>
                  <a:txBody>
                    <a:bodyPr/>
                    <a:lstStyle/>
                    <a:p>
                      <a:pPr marL="22860" marR="0">
                        <a:lnSpc>
                          <a:spcPts val="14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12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Housing Initiatives (includes land on Laboissonière Street - CMHC 35% 1.2M split with W&amp;S)</a:t>
                      </a:r>
                      <a:endParaRPr lang="fr-CA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337185" marR="4572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$367,600</a:t>
                      </a:r>
                      <a:endParaRPr lang="fr-CA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04191542"/>
                  </a:ext>
                </a:extLst>
              </a:tr>
              <a:tr h="267399">
                <a:tc>
                  <a:txBody>
                    <a:bodyPr/>
                    <a:lstStyle/>
                    <a:p>
                      <a:pPr marL="22860" marR="0">
                        <a:lnSpc>
                          <a:spcPts val="134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Stormwater management plan</a:t>
                      </a:r>
                      <a:endParaRPr lang="fr-CA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337185" marR="45720" algn="r">
                        <a:lnSpc>
                          <a:spcPts val="134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$150,000</a:t>
                      </a:r>
                      <a:endParaRPr lang="fr-CA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43507302"/>
                  </a:ext>
                </a:extLst>
              </a:tr>
              <a:tr h="267399">
                <a:tc>
                  <a:txBody>
                    <a:bodyPr/>
                    <a:lstStyle/>
                    <a:p>
                      <a:pPr marL="0" marR="6604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Partial sum</a:t>
                      </a:r>
                      <a:endParaRPr lang="fr-CA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4318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$758,600 </a:t>
                      </a:r>
                      <a:endParaRPr lang="fr-CA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917882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38082699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3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4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5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6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7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8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9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0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2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3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heme/theme1.xml><?xml version="1.0" encoding="utf-8"?>
<a:theme xmlns:a="http://schemas.openxmlformats.org/drawingml/2006/main" name="Edmundston">
  <a:themeElements>
    <a:clrScheme name="Personnalisée 3">
      <a:dk1>
        <a:srgbClr val="000000"/>
      </a:dk1>
      <a:lt1>
        <a:sysClr val="window" lastClr="FFFFFF"/>
      </a:lt1>
      <a:dk2>
        <a:srgbClr val="041D39"/>
      </a:dk2>
      <a:lt2>
        <a:srgbClr val="FED80A"/>
      </a:lt2>
      <a:accent1>
        <a:srgbClr val="59780F"/>
      </a:accent1>
      <a:accent2>
        <a:srgbClr val="CCCCCC"/>
      </a:accent2>
      <a:accent3>
        <a:srgbClr val="9A9A9A"/>
      </a:accent3>
      <a:accent4>
        <a:srgbClr val="656565"/>
      </a:accent4>
      <a:accent5>
        <a:srgbClr val="333333"/>
      </a:accent5>
      <a:accent6>
        <a:srgbClr val="083A72"/>
      </a:accent6>
      <a:hlink>
        <a:srgbClr val="0353A7"/>
      </a:hlink>
      <a:folHlink>
        <a:srgbClr val="78A216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5D24C654EE46C4E83442F2D47683810" ma:contentTypeVersion="16" ma:contentTypeDescription="Crée un document." ma:contentTypeScope="" ma:versionID="ed775484b7246d5906a6f135a6f05e6a">
  <xsd:schema xmlns:xsd="http://www.w3.org/2001/XMLSchema" xmlns:xs="http://www.w3.org/2001/XMLSchema" xmlns:p="http://schemas.microsoft.com/office/2006/metadata/properties" xmlns:ns2="064d08f3-df16-4ac5-8d07-a37513cdcb4b" xmlns:ns3="a24fe934-879a-4eb3-bf1c-0a23fda0e014" targetNamespace="http://schemas.microsoft.com/office/2006/metadata/properties" ma:root="true" ma:fieldsID="799d5d504e0c5f7fe8b59ed3a46bf335" ns2:_="" ns3:_="">
    <xsd:import namespace="064d08f3-df16-4ac5-8d07-a37513cdcb4b"/>
    <xsd:import namespace="a24fe934-879a-4eb3-bf1c-0a23fda0e01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LengthInSecond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ObjectDetectorVersions" minOccurs="0"/>
                <xsd:element ref="ns2:MediaServiceLocation" minOccurs="0"/>
                <xsd:element ref="ns2:MediaServiceSearchProperties" minOccurs="0"/>
                <xsd:element ref="ns2:Adress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64d08f3-df16-4ac5-8d07-a37513cdcb4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LengthInSeconds" ma:index="1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Balises d’images" ma:readOnly="false" ma:fieldId="{5cf76f15-5ced-4ddc-b409-7134ff3c332f}" ma:taxonomyMulti="true" ma:sspId="a94e83a3-9034-4294-9f02-7c13df069ff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bjectDetectorVersions" ma:index="2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Location" ma:index="21" nillable="true" ma:displayName="Location" ma:description="" ma:indexed="true" ma:internalName="MediaServiceLocation" ma:readOnly="true">
      <xsd:simpleType>
        <xsd:restriction base="dms:Text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dresse" ma:index="23" nillable="true" ma:displayName="Adresse" ma:format="Hyperlink" ma:internalName="Adress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24fe934-879a-4eb3-bf1c-0a23fda0e014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529b8386-7dee-4893-9a8b-17deaa675dc6}" ma:internalName="TaxCatchAll" ma:showField="CatchAllData" ma:web="a24fe934-879a-4eb3-bf1c-0a23fda0e01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8" nillable="true" ma:displayName="Partagé avec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Partagé avec dé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a24fe934-879a-4eb3-bf1c-0a23fda0e014" xsi:nil="true"/>
    <lcf76f155ced4ddcb4097134ff3c332f xmlns="064d08f3-df16-4ac5-8d07-a37513cdcb4b">
      <Terms xmlns="http://schemas.microsoft.com/office/infopath/2007/PartnerControls"/>
    </lcf76f155ced4ddcb4097134ff3c332f>
    <Adresse xmlns="064d08f3-df16-4ac5-8d07-a37513cdcb4b">
      <Url xsi:nil="true"/>
      <Description xsi:nil="true"/>
    </Adresse>
  </documentManagement>
</p:properties>
</file>

<file path=customXml/itemProps1.xml><?xml version="1.0" encoding="utf-8"?>
<ds:datastoreItem xmlns:ds="http://schemas.openxmlformats.org/officeDocument/2006/customXml" ds:itemID="{1767F612-3A36-4CD3-84B6-758140A6F75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64d08f3-df16-4ac5-8d07-a37513cdcb4b"/>
    <ds:schemaRef ds:uri="a24fe934-879a-4eb3-bf1c-0a23fda0e01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D78C7D33-B064-4EF8-89F1-9C2FF1ABFB1E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5A5F162D-AE19-4CD6-B85B-4D3C7C4AD933}">
  <ds:schemaRefs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064d08f3-df16-4ac5-8d07-a37513cdcb4b"/>
    <ds:schemaRef ds:uri="a24fe934-879a-4eb3-bf1c-0a23fda0e014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Edmundston.thmx</Template>
  <TotalTime>59091</TotalTime>
  <Words>1187</Words>
  <Application>Microsoft Office PowerPoint</Application>
  <PresentationFormat>Affichage à l'écran (4:3)</PresentationFormat>
  <Paragraphs>276</Paragraphs>
  <Slides>21</Slides>
  <Notes>0</Notes>
  <HiddenSlides>0</HiddenSlides>
  <MMClips>0</MMClips>
  <ScaleCrop>false</ScaleCrop>
  <HeadingPairs>
    <vt:vector size="8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21</vt:i4>
      </vt:variant>
      <vt:variant>
        <vt:lpstr>Diaporamas personnalisés</vt:lpstr>
      </vt:variant>
      <vt:variant>
        <vt:i4>1</vt:i4>
      </vt:variant>
    </vt:vector>
  </HeadingPairs>
  <TitlesOfParts>
    <vt:vector size="28" baseType="lpstr">
      <vt:lpstr>MS PGothic</vt:lpstr>
      <vt:lpstr>Arial</vt:lpstr>
      <vt:lpstr>Arial Black</vt:lpstr>
      <vt:lpstr>Calibri</vt:lpstr>
      <vt:lpstr>Times New Roman</vt:lpstr>
      <vt:lpstr>Edmundston</vt:lpstr>
      <vt:lpstr>2025 INVESTMENT PLANS</vt:lpstr>
      <vt:lpstr>INTRODUCTION</vt:lpstr>
      <vt:lpstr>Setting the scene</vt:lpstr>
      <vt:lpstr>Context</vt:lpstr>
      <vt:lpstr>2025 Investments general fund</vt:lpstr>
      <vt:lpstr>General Fund</vt:lpstr>
      <vt:lpstr>General Fund</vt:lpstr>
      <vt:lpstr>General Fund</vt:lpstr>
      <vt:lpstr>General Fund</vt:lpstr>
      <vt:lpstr>General Fund</vt:lpstr>
      <vt:lpstr>Présentation PowerPoint</vt:lpstr>
      <vt:lpstr>General Fund</vt:lpstr>
      <vt:lpstr>2025 Investments Water and wastewater DISPOSAL services fund – Edmundston</vt:lpstr>
      <vt:lpstr>Water and wastewater disposal services fund</vt:lpstr>
      <vt:lpstr>Water and wastewater disposal services fund</vt:lpstr>
      <vt:lpstr>Fonds des services d’eau et d’égouts</vt:lpstr>
      <vt:lpstr>2025 Investments Generation facility fund</vt:lpstr>
      <vt:lpstr>Generation facility fund</vt:lpstr>
      <vt:lpstr>DEBT ratioS</vt:lpstr>
      <vt:lpstr>DEBT RATIOS</vt:lpstr>
      <vt:lpstr>Conclusion</vt:lpstr>
      <vt:lpstr>Diaporama perso.1</vt:lpstr>
    </vt:vector>
  </TitlesOfParts>
  <Company>Home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Diapositive 1</dc:title>
  <dc:creator>Philippe Moreau</dc:creator>
  <cp:lastModifiedBy>Pelletier, Parise</cp:lastModifiedBy>
  <cp:revision>393</cp:revision>
  <cp:lastPrinted>2024-11-21T17:32:38Z</cp:lastPrinted>
  <dcterms:created xsi:type="dcterms:W3CDTF">2012-03-29T03:18:58Z</dcterms:created>
  <dcterms:modified xsi:type="dcterms:W3CDTF">2024-11-28T19:40:21Z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0x01010065D24C654EE46C4E83442F2D47683810</vt:lpwstr>
  </property>
  <property fmtid="{D5CDD505-2E9C-101B-9397-08002B2CF9AE}" pid="3" name="MediaServiceImageTags">
    <vt:lpwstr/>
  </property>
</Properties>
</file>