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392" r:id="rId7"/>
    <p:sldId id="267" r:id="rId8"/>
    <p:sldId id="390" r:id="rId9"/>
    <p:sldId id="391" r:id="rId10"/>
    <p:sldId id="393" r:id="rId11"/>
    <p:sldId id="409" r:id="rId12"/>
    <p:sldId id="257" r:id="rId13"/>
    <p:sldId id="396" r:id="rId14"/>
    <p:sldId id="395" r:id="rId15"/>
    <p:sldId id="394" r:id="rId16"/>
    <p:sldId id="403" r:id="rId17"/>
    <p:sldId id="397" r:id="rId18"/>
    <p:sldId id="398" r:id="rId19"/>
    <p:sldId id="400" r:id="rId20"/>
    <p:sldId id="401" r:id="rId21"/>
    <p:sldId id="402" r:id="rId22"/>
    <p:sldId id="404" r:id="rId23"/>
    <p:sldId id="410" r:id="rId24"/>
    <p:sldId id="408" r:id="rId25"/>
    <p:sldId id="399" r:id="rId26"/>
    <p:sldId id="405" r:id="rId27"/>
    <p:sldId id="407" r:id="rId28"/>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B18C5-C128-4A57-99BA-DF3EC59B75E2}" v="3" dt="2024-02-20T13:32:57.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79" autoAdjust="0"/>
    <p:restoredTop sz="94660"/>
  </p:normalViewPr>
  <p:slideViewPr>
    <p:cSldViewPr snapToGrid="0">
      <p:cViewPr varScale="1">
        <p:scale>
          <a:sx n="117" d="100"/>
          <a:sy n="117" d="100"/>
        </p:scale>
        <p:origin x="108"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155C9B-5D4B-4240-9230-32E9FD16717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BFDE937-9462-449C-B4E6-F687C46D3F0A}">
      <dgm:prSet/>
      <dgm:spPr/>
      <dgm:t>
        <a:bodyPr/>
        <a:lstStyle/>
        <a:p>
          <a:r>
            <a:rPr lang="fr-CA" dirty="0"/>
            <a:t>Sondage s’est déroulé du 9 au 24 novembre 2023</a:t>
          </a:r>
          <a:endParaRPr lang="en-US" dirty="0"/>
        </a:p>
      </dgm:t>
    </dgm:pt>
    <dgm:pt modelId="{69DED9D9-A579-4FB7-9BC7-EB6998376274}" type="parTrans" cxnId="{3546A4BC-47C6-45BA-A08B-8648E15E0799}">
      <dgm:prSet/>
      <dgm:spPr/>
      <dgm:t>
        <a:bodyPr/>
        <a:lstStyle/>
        <a:p>
          <a:endParaRPr lang="en-US"/>
        </a:p>
      </dgm:t>
    </dgm:pt>
    <dgm:pt modelId="{607D6841-2237-4CBB-8AB0-C6A886B88110}" type="sibTrans" cxnId="{3546A4BC-47C6-45BA-A08B-8648E15E0799}">
      <dgm:prSet/>
      <dgm:spPr/>
      <dgm:t>
        <a:bodyPr/>
        <a:lstStyle/>
        <a:p>
          <a:endParaRPr lang="en-US"/>
        </a:p>
      </dgm:t>
    </dgm:pt>
    <dgm:pt modelId="{BB030A07-657A-46F0-8111-6CABD145C499}">
      <dgm:prSet/>
      <dgm:spPr/>
      <dgm:t>
        <a:bodyPr/>
        <a:lstStyle/>
        <a:p>
          <a:r>
            <a:rPr lang="fr-CA" dirty="0"/>
            <a:t>315 répondant.es</a:t>
          </a:r>
          <a:endParaRPr lang="en-US" dirty="0"/>
        </a:p>
      </dgm:t>
    </dgm:pt>
    <dgm:pt modelId="{5B945FF5-9DAC-46C1-8012-48078A4B5C5A}" type="parTrans" cxnId="{CF869FF4-2311-4B0A-B11B-D1DF23B883DB}">
      <dgm:prSet/>
      <dgm:spPr/>
      <dgm:t>
        <a:bodyPr/>
        <a:lstStyle/>
        <a:p>
          <a:endParaRPr lang="en-US"/>
        </a:p>
      </dgm:t>
    </dgm:pt>
    <dgm:pt modelId="{DCD3B454-DFE6-4634-BE59-975BCCA1205E}" type="sibTrans" cxnId="{CF869FF4-2311-4B0A-B11B-D1DF23B883DB}">
      <dgm:prSet/>
      <dgm:spPr/>
      <dgm:t>
        <a:bodyPr/>
        <a:lstStyle/>
        <a:p>
          <a:endParaRPr lang="en-US"/>
        </a:p>
      </dgm:t>
    </dgm:pt>
    <dgm:pt modelId="{0B5D4D21-0E81-49CB-A591-F04B4DF5DBDF}">
      <dgm:prSet/>
      <dgm:spPr/>
      <dgm:t>
        <a:bodyPr/>
        <a:lstStyle/>
        <a:p>
          <a:r>
            <a:rPr lang="fr-CA" dirty="0"/>
            <a:t>Les répondant.es varient de 21 à 87 ans, la moyenne étant de 50 ans. La majorité se situe entre 34 et 60 ans.</a:t>
          </a:r>
          <a:endParaRPr lang="en-US" dirty="0"/>
        </a:p>
      </dgm:t>
    </dgm:pt>
    <dgm:pt modelId="{84D2E3DA-6807-4227-B74E-0310810E3C5D}" type="parTrans" cxnId="{F78C5D80-04A1-42AC-86E0-CF2FF0BA08F7}">
      <dgm:prSet/>
      <dgm:spPr/>
      <dgm:t>
        <a:bodyPr/>
        <a:lstStyle/>
        <a:p>
          <a:endParaRPr lang="en-US"/>
        </a:p>
      </dgm:t>
    </dgm:pt>
    <dgm:pt modelId="{190D617F-E35A-4221-AED0-7E3F547C6349}" type="sibTrans" cxnId="{F78C5D80-04A1-42AC-86E0-CF2FF0BA08F7}">
      <dgm:prSet/>
      <dgm:spPr/>
      <dgm:t>
        <a:bodyPr/>
        <a:lstStyle/>
        <a:p>
          <a:endParaRPr lang="en-US"/>
        </a:p>
      </dgm:t>
    </dgm:pt>
    <dgm:pt modelId="{7A8B03BF-355E-4A49-A207-C28C109AF785}">
      <dgm:prSet/>
      <dgm:spPr/>
      <dgm:t>
        <a:bodyPr/>
        <a:lstStyle/>
        <a:p>
          <a:r>
            <a:rPr lang="fr-CA" dirty="0"/>
            <a:t>La majorité des répondant.es (63 %) demeurent dans le quartier d’Edmundston, 17 % à Saint-Basile, 12 % à Saint-Jacques, 3 % réparti entre les quartiers de Rivière-verte et Verret, tandis que 5 % ont indiqué autre.  </a:t>
          </a:r>
          <a:endParaRPr lang="en-US" dirty="0"/>
        </a:p>
      </dgm:t>
    </dgm:pt>
    <dgm:pt modelId="{8F919709-246F-445E-8BB0-55F534DE873A}" type="parTrans" cxnId="{92960B5F-A976-4375-8C78-94D7B63F2808}">
      <dgm:prSet/>
      <dgm:spPr/>
      <dgm:t>
        <a:bodyPr/>
        <a:lstStyle/>
        <a:p>
          <a:endParaRPr lang="en-US"/>
        </a:p>
      </dgm:t>
    </dgm:pt>
    <dgm:pt modelId="{36630CDA-4889-4FBD-A080-3BD6D7BF568A}" type="sibTrans" cxnId="{92960B5F-A976-4375-8C78-94D7B63F2808}">
      <dgm:prSet/>
      <dgm:spPr/>
      <dgm:t>
        <a:bodyPr/>
        <a:lstStyle/>
        <a:p>
          <a:endParaRPr lang="en-US"/>
        </a:p>
      </dgm:t>
    </dgm:pt>
    <dgm:pt modelId="{2C981C96-67C9-40C2-88E4-0D8BBB22FAE6}" type="pres">
      <dgm:prSet presAssocID="{3D155C9B-5D4B-4240-9230-32E9FD167177}" presName="linear" presStyleCnt="0">
        <dgm:presLayoutVars>
          <dgm:animLvl val="lvl"/>
          <dgm:resizeHandles val="exact"/>
        </dgm:presLayoutVars>
      </dgm:prSet>
      <dgm:spPr/>
    </dgm:pt>
    <dgm:pt modelId="{D1100FB0-6B16-4676-A4AE-290125C408C0}" type="pres">
      <dgm:prSet presAssocID="{5BFDE937-9462-449C-B4E6-F687C46D3F0A}" presName="parentText" presStyleLbl="node1" presStyleIdx="0" presStyleCnt="4">
        <dgm:presLayoutVars>
          <dgm:chMax val="0"/>
          <dgm:bulletEnabled val="1"/>
        </dgm:presLayoutVars>
      </dgm:prSet>
      <dgm:spPr/>
    </dgm:pt>
    <dgm:pt modelId="{E0C05624-7969-4F40-9896-6774BAF0F1D7}" type="pres">
      <dgm:prSet presAssocID="{607D6841-2237-4CBB-8AB0-C6A886B88110}" presName="spacer" presStyleCnt="0"/>
      <dgm:spPr/>
    </dgm:pt>
    <dgm:pt modelId="{8B1E53F4-1A96-49CE-A914-0268EF562229}" type="pres">
      <dgm:prSet presAssocID="{BB030A07-657A-46F0-8111-6CABD145C499}" presName="parentText" presStyleLbl="node1" presStyleIdx="1" presStyleCnt="4">
        <dgm:presLayoutVars>
          <dgm:chMax val="0"/>
          <dgm:bulletEnabled val="1"/>
        </dgm:presLayoutVars>
      </dgm:prSet>
      <dgm:spPr/>
    </dgm:pt>
    <dgm:pt modelId="{5CF7ED88-24D6-4654-B3ED-F1E2C6CB35B5}" type="pres">
      <dgm:prSet presAssocID="{DCD3B454-DFE6-4634-BE59-975BCCA1205E}" presName="spacer" presStyleCnt="0"/>
      <dgm:spPr/>
    </dgm:pt>
    <dgm:pt modelId="{F322AB54-1C4B-4B1A-A5E7-896D9C0EA470}" type="pres">
      <dgm:prSet presAssocID="{0B5D4D21-0E81-49CB-A591-F04B4DF5DBDF}" presName="parentText" presStyleLbl="node1" presStyleIdx="2" presStyleCnt="4">
        <dgm:presLayoutVars>
          <dgm:chMax val="0"/>
          <dgm:bulletEnabled val="1"/>
        </dgm:presLayoutVars>
      </dgm:prSet>
      <dgm:spPr/>
    </dgm:pt>
    <dgm:pt modelId="{F3510875-7C33-42FC-B242-7BA2984716B3}" type="pres">
      <dgm:prSet presAssocID="{190D617F-E35A-4221-AED0-7E3F547C6349}" presName="spacer" presStyleCnt="0"/>
      <dgm:spPr/>
    </dgm:pt>
    <dgm:pt modelId="{70BC3BCC-133D-4952-AF63-BE9179876D10}" type="pres">
      <dgm:prSet presAssocID="{7A8B03BF-355E-4A49-A207-C28C109AF785}" presName="parentText" presStyleLbl="node1" presStyleIdx="3" presStyleCnt="4">
        <dgm:presLayoutVars>
          <dgm:chMax val="0"/>
          <dgm:bulletEnabled val="1"/>
        </dgm:presLayoutVars>
      </dgm:prSet>
      <dgm:spPr/>
    </dgm:pt>
  </dgm:ptLst>
  <dgm:cxnLst>
    <dgm:cxn modelId="{92960B5F-A976-4375-8C78-94D7B63F2808}" srcId="{3D155C9B-5D4B-4240-9230-32E9FD167177}" destId="{7A8B03BF-355E-4A49-A207-C28C109AF785}" srcOrd="3" destOrd="0" parTransId="{8F919709-246F-445E-8BB0-55F534DE873A}" sibTransId="{36630CDA-4889-4FBD-A080-3BD6D7BF568A}"/>
    <dgm:cxn modelId="{077C9141-152E-4544-8AF8-90DE5CAB435B}" type="presOf" srcId="{7A8B03BF-355E-4A49-A207-C28C109AF785}" destId="{70BC3BCC-133D-4952-AF63-BE9179876D10}" srcOrd="0" destOrd="0" presId="urn:microsoft.com/office/officeart/2005/8/layout/vList2"/>
    <dgm:cxn modelId="{F78C5D80-04A1-42AC-86E0-CF2FF0BA08F7}" srcId="{3D155C9B-5D4B-4240-9230-32E9FD167177}" destId="{0B5D4D21-0E81-49CB-A591-F04B4DF5DBDF}" srcOrd="2" destOrd="0" parTransId="{84D2E3DA-6807-4227-B74E-0310810E3C5D}" sibTransId="{190D617F-E35A-4221-AED0-7E3F547C6349}"/>
    <dgm:cxn modelId="{3546A4BC-47C6-45BA-A08B-8648E15E0799}" srcId="{3D155C9B-5D4B-4240-9230-32E9FD167177}" destId="{5BFDE937-9462-449C-B4E6-F687C46D3F0A}" srcOrd="0" destOrd="0" parTransId="{69DED9D9-A579-4FB7-9BC7-EB6998376274}" sibTransId="{607D6841-2237-4CBB-8AB0-C6A886B88110}"/>
    <dgm:cxn modelId="{AED6B1C2-E78B-4CB1-B285-789B8FBB8479}" type="presOf" srcId="{3D155C9B-5D4B-4240-9230-32E9FD167177}" destId="{2C981C96-67C9-40C2-88E4-0D8BBB22FAE6}" srcOrd="0" destOrd="0" presId="urn:microsoft.com/office/officeart/2005/8/layout/vList2"/>
    <dgm:cxn modelId="{7D9071C8-E12B-4CC0-B10B-3625BEDC8176}" type="presOf" srcId="{5BFDE937-9462-449C-B4E6-F687C46D3F0A}" destId="{D1100FB0-6B16-4676-A4AE-290125C408C0}" srcOrd="0" destOrd="0" presId="urn:microsoft.com/office/officeart/2005/8/layout/vList2"/>
    <dgm:cxn modelId="{CF869FF4-2311-4B0A-B11B-D1DF23B883DB}" srcId="{3D155C9B-5D4B-4240-9230-32E9FD167177}" destId="{BB030A07-657A-46F0-8111-6CABD145C499}" srcOrd="1" destOrd="0" parTransId="{5B945FF5-9DAC-46C1-8012-48078A4B5C5A}" sibTransId="{DCD3B454-DFE6-4634-BE59-975BCCA1205E}"/>
    <dgm:cxn modelId="{73AB77F6-8F23-4BBC-8F82-56F4C9E824B3}" type="presOf" srcId="{BB030A07-657A-46F0-8111-6CABD145C499}" destId="{8B1E53F4-1A96-49CE-A914-0268EF562229}" srcOrd="0" destOrd="0" presId="urn:microsoft.com/office/officeart/2005/8/layout/vList2"/>
    <dgm:cxn modelId="{7BFB57FD-912A-48B3-903F-FDDA1911B494}" type="presOf" srcId="{0B5D4D21-0E81-49CB-A591-F04B4DF5DBDF}" destId="{F322AB54-1C4B-4B1A-A5E7-896D9C0EA470}" srcOrd="0" destOrd="0" presId="urn:microsoft.com/office/officeart/2005/8/layout/vList2"/>
    <dgm:cxn modelId="{D749A6E8-4523-4BA6-B4E0-A9CB484F0396}" type="presParOf" srcId="{2C981C96-67C9-40C2-88E4-0D8BBB22FAE6}" destId="{D1100FB0-6B16-4676-A4AE-290125C408C0}" srcOrd="0" destOrd="0" presId="urn:microsoft.com/office/officeart/2005/8/layout/vList2"/>
    <dgm:cxn modelId="{82B342E0-CB92-4DEE-8587-9543FF7D2C9C}" type="presParOf" srcId="{2C981C96-67C9-40C2-88E4-0D8BBB22FAE6}" destId="{E0C05624-7969-4F40-9896-6774BAF0F1D7}" srcOrd="1" destOrd="0" presId="urn:microsoft.com/office/officeart/2005/8/layout/vList2"/>
    <dgm:cxn modelId="{E14DF9C7-E80F-4104-9840-A3BD44DECB07}" type="presParOf" srcId="{2C981C96-67C9-40C2-88E4-0D8BBB22FAE6}" destId="{8B1E53F4-1A96-49CE-A914-0268EF562229}" srcOrd="2" destOrd="0" presId="urn:microsoft.com/office/officeart/2005/8/layout/vList2"/>
    <dgm:cxn modelId="{8FBB7F61-1860-4C39-9ECB-A7AD34479249}" type="presParOf" srcId="{2C981C96-67C9-40C2-88E4-0D8BBB22FAE6}" destId="{5CF7ED88-24D6-4654-B3ED-F1E2C6CB35B5}" srcOrd="3" destOrd="0" presId="urn:microsoft.com/office/officeart/2005/8/layout/vList2"/>
    <dgm:cxn modelId="{69DBF4D6-A9FC-4D74-ABE1-0021A1681CDF}" type="presParOf" srcId="{2C981C96-67C9-40C2-88E4-0D8BBB22FAE6}" destId="{F322AB54-1C4B-4B1A-A5E7-896D9C0EA470}" srcOrd="4" destOrd="0" presId="urn:microsoft.com/office/officeart/2005/8/layout/vList2"/>
    <dgm:cxn modelId="{1312B4B5-73AD-4984-BCDB-9564F45D8266}" type="presParOf" srcId="{2C981C96-67C9-40C2-88E4-0D8BBB22FAE6}" destId="{F3510875-7C33-42FC-B242-7BA2984716B3}" srcOrd="5" destOrd="0" presId="urn:microsoft.com/office/officeart/2005/8/layout/vList2"/>
    <dgm:cxn modelId="{131275C7-19AC-4CCF-85E3-7CB4EED2A04F}" type="presParOf" srcId="{2C981C96-67C9-40C2-88E4-0D8BBB22FAE6}" destId="{70BC3BCC-133D-4952-AF63-BE9179876D10}"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00FB0-6B16-4676-A4AE-290125C408C0}">
      <dsp:nvSpPr>
        <dsp:cNvPr id="0" name=""/>
        <dsp:cNvSpPr/>
      </dsp:nvSpPr>
      <dsp:spPr>
        <a:xfrm>
          <a:off x="0" y="79990"/>
          <a:ext cx="7559504" cy="14859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kern="1200" dirty="0"/>
            <a:t>Sondage s’est déroulé du 9 au 24 novembre 2023</a:t>
          </a:r>
          <a:endParaRPr lang="en-US" sz="2100" kern="1200" dirty="0"/>
        </a:p>
      </dsp:txBody>
      <dsp:txXfrm>
        <a:off x="72539" y="152529"/>
        <a:ext cx="7414426" cy="1340891"/>
      </dsp:txXfrm>
    </dsp:sp>
    <dsp:sp modelId="{8B1E53F4-1A96-49CE-A914-0268EF562229}">
      <dsp:nvSpPr>
        <dsp:cNvPr id="0" name=""/>
        <dsp:cNvSpPr/>
      </dsp:nvSpPr>
      <dsp:spPr>
        <a:xfrm>
          <a:off x="0" y="1626439"/>
          <a:ext cx="7559504" cy="148596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kern="1200" dirty="0"/>
            <a:t>315 répondant.es</a:t>
          </a:r>
          <a:endParaRPr lang="en-US" sz="2100" kern="1200" dirty="0"/>
        </a:p>
      </dsp:txBody>
      <dsp:txXfrm>
        <a:off x="72539" y="1698978"/>
        <a:ext cx="7414426" cy="1340891"/>
      </dsp:txXfrm>
    </dsp:sp>
    <dsp:sp modelId="{F322AB54-1C4B-4B1A-A5E7-896D9C0EA470}">
      <dsp:nvSpPr>
        <dsp:cNvPr id="0" name=""/>
        <dsp:cNvSpPr/>
      </dsp:nvSpPr>
      <dsp:spPr>
        <a:xfrm>
          <a:off x="0" y="3172888"/>
          <a:ext cx="7559504" cy="148596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kern="1200" dirty="0"/>
            <a:t>Les répondant.es varient de 21 à 87 ans, la moyenne étant de 50 ans. La majorité se situe entre 34 et 60 ans.</a:t>
          </a:r>
          <a:endParaRPr lang="en-US" sz="2100" kern="1200" dirty="0"/>
        </a:p>
      </dsp:txBody>
      <dsp:txXfrm>
        <a:off x="72539" y="3245427"/>
        <a:ext cx="7414426" cy="1340891"/>
      </dsp:txXfrm>
    </dsp:sp>
    <dsp:sp modelId="{70BC3BCC-133D-4952-AF63-BE9179876D10}">
      <dsp:nvSpPr>
        <dsp:cNvPr id="0" name=""/>
        <dsp:cNvSpPr/>
      </dsp:nvSpPr>
      <dsp:spPr>
        <a:xfrm>
          <a:off x="0" y="4719337"/>
          <a:ext cx="7559504" cy="148596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kern="1200" dirty="0"/>
            <a:t>La majorité des répondant.es (63 %) demeurent dans le quartier d’Edmundston, 17 % à Saint-Basile, 12 % à Saint-Jacques, 3 % réparti entre les quartiers de Rivière-verte et Verret, tandis que 5 % ont indiqué autre.  </a:t>
          </a:r>
          <a:endParaRPr lang="en-US" sz="2100" kern="1200" dirty="0"/>
        </a:p>
      </dsp:txBody>
      <dsp:txXfrm>
        <a:off x="72539" y="4791876"/>
        <a:ext cx="7414426" cy="13408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DE0C-C458-4740-85D1-5148F3F250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1EB046A2-A515-4D87-89B6-6E8BEA8F07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D91CE483-E613-469C-8713-41CB8230286F}"/>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5" name="Footer Placeholder 4">
            <a:extLst>
              <a:ext uri="{FF2B5EF4-FFF2-40B4-BE49-F238E27FC236}">
                <a16:creationId xmlns:a16="http://schemas.microsoft.com/office/drawing/2014/main" id="{51529460-E0F0-46D3-BB78-ACD154A2D35C}"/>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357515D7-C371-4E46-98BB-74C38A96DCD5}"/>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37220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0740-6BB8-48A8-A1BF-4B397BEB441A}"/>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3A875248-078B-4092-A4AE-D43CA887FF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5E9B34F8-A222-45C3-9C77-D8A91723E183}"/>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5" name="Footer Placeholder 4">
            <a:extLst>
              <a:ext uri="{FF2B5EF4-FFF2-40B4-BE49-F238E27FC236}">
                <a16:creationId xmlns:a16="http://schemas.microsoft.com/office/drawing/2014/main" id="{39C95D42-245A-4BF8-A6AA-02C16AF51CE8}"/>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54FEDAF-E247-4E73-BC33-504D99613000}"/>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344885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0149C-908D-4F5E-A0F3-6F17177559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DB27BAD7-6EE9-4989-8C78-4D392A2B1D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4FF3839F-847E-4B69-82A2-300B67847049}"/>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5" name="Footer Placeholder 4">
            <a:extLst>
              <a:ext uri="{FF2B5EF4-FFF2-40B4-BE49-F238E27FC236}">
                <a16:creationId xmlns:a16="http://schemas.microsoft.com/office/drawing/2014/main" id="{C762B15A-4127-4AE5-8764-BF3BAD08B3E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73013066-D60B-42C7-AAB7-7114BA16F167}"/>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406664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C191E-246E-4ADE-8DF1-ECA4EB556612}"/>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76AEDB24-AEF4-40D1-9EAC-F8D2E1709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63081CD1-B694-45B9-A64D-10601A011B45}"/>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5" name="Footer Placeholder 4">
            <a:extLst>
              <a:ext uri="{FF2B5EF4-FFF2-40B4-BE49-F238E27FC236}">
                <a16:creationId xmlns:a16="http://schemas.microsoft.com/office/drawing/2014/main" id="{2D177CCA-358C-4F1C-8B35-C2441BFD2F49}"/>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B1DB7A03-14F0-470C-883A-06454835A1CF}"/>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152519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CABB-99AF-477C-B0B8-3A0FD68866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79F76934-939D-40FD-8A0B-86C065E605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18E9E-E05E-4562-B1A3-7260B3F680C0}"/>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5" name="Footer Placeholder 4">
            <a:extLst>
              <a:ext uri="{FF2B5EF4-FFF2-40B4-BE49-F238E27FC236}">
                <a16:creationId xmlns:a16="http://schemas.microsoft.com/office/drawing/2014/main" id="{7DEFCCFE-BC0E-4FA3-92EF-8EE1FC6D2482}"/>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71D51175-3BA4-49C1-BE72-06604FD6FF3F}"/>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166076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F2EE9-979D-48DB-AFA3-793950D87A72}"/>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6C7CF7B0-883A-4F6E-AC22-AA6FE5751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4CBDB7A0-5D9F-4F19-9CFA-8200DCB862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BBA6A45B-24A7-4622-8792-0383165CF7DB}"/>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6" name="Footer Placeholder 5">
            <a:extLst>
              <a:ext uri="{FF2B5EF4-FFF2-40B4-BE49-F238E27FC236}">
                <a16:creationId xmlns:a16="http://schemas.microsoft.com/office/drawing/2014/main" id="{F96B6A89-6882-4081-B36E-6382B08162BC}"/>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D666F276-8C26-49A7-8958-DDB86C9EAB87}"/>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428646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3060-3651-4025-A4F8-AD5FF7496570}"/>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567F9C1A-851D-4B7E-A150-C2ED34F3E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27E3EA-B8B9-4AAC-B72B-B848B73D38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0D345C10-97C0-46E1-B66E-A41FC8CD8A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CC7775-1D74-4FFB-A9A6-F4EF4B4A25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2BB68BE4-B2C1-4F84-952D-A810EE408DD6}"/>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8" name="Footer Placeholder 7">
            <a:extLst>
              <a:ext uri="{FF2B5EF4-FFF2-40B4-BE49-F238E27FC236}">
                <a16:creationId xmlns:a16="http://schemas.microsoft.com/office/drawing/2014/main" id="{3EE85946-1105-42DE-A57D-17CADEDB99F8}"/>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9F51CFBA-7070-48E2-AD23-329BA77408C4}"/>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16478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7B55-13D8-4502-813E-8ACD9B0115EB}"/>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AAD47247-4734-483B-9795-5B3F2297E9E4}"/>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4" name="Footer Placeholder 3">
            <a:extLst>
              <a:ext uri="{FF2B5EF4-FFF2-40B4-BE49-F238E27FC236}">
                <a16:creationId xmlns:a16="http://schemas.microsoft.com/office/drawing/2014/main" id="{8270E461-7AA7-4B33-AC89-298D251812ED}"/>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73E2E023-CFA1-44F6-8823-6C6CE91C564A}"/>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236804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5CF03-10E9-4B05-9D39-33196442CD98}"/>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3" name="Footer Placeholder 2">
            <a:extLst>
              <a:ext uri="{FF2B5EF4-FFF2-40B4-BE49-F238E27FC236}">
                <a16:creationId xmlns:a16="http://schemas.microsoft.com/office/drawing/2014/main" id="{FA1FD5C0-A98D-49A0-AFC9-47E8BCD1FF33}"/>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8EF37571-85A5-4D77-95CD-264B198F8B5B}"/>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305174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CF6F-D726-4B91-9DD1-00DD05FD8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CC7C4902-E6A1-4CC4-BCCF-06D7729981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FED4EEE8-8730-4A83-823D-D2A0FEF2C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4DDF11-0FC1-4B08-A65A-88AC2519C491}"/>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6" name="Footer Placeholder 5">
            <a:extLst>
              <a:ext uri="{FF2B5EF4-FFF2-40B4-BE49-F238E27FC236}">
                <a16:creationId xmlns:a16="http://schemas.microsoft.com/office/drawing/2014/main" id="{FD60A7F7-0265-4F78-A8EC-DA71DDF2BB51}"/>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B0A09239-036C-4C38-93DB-4510F1711673}"/>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102204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A739-A4AA-47AA-8BF8-D0E7FCB32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81C8F4D5-D3B0-4BCF-B337-40C5559713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1CBEF1C2-D683-4338-BD92-375C1D73E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652FBD-0087-44A1-BF31-00387640D3AC}"/>
              </a:ext>
            </a:extLst>
          </p:cNvPr>
          <p:cNvSpPr>
            <a:spLocks noGrp="1"/>
          </p:cNvSpPr>
          <p:nvPr>
            <p:ph type="dt" sz="half" idx="10"/>
          </p:nvPr>
        </p:nvSpPr>
        <p:spPr/>
        <p:txBody>
          <a:bodyPr/>
          <a:lstStyle/>
          <a:p>
            <a:fld id="{5C99900C-2F56-42ED-9200-691E16A4DF07}" type="datetimeFigureOut">
              <a:rPr lang="fr-CA" smtClean="0"/>
              <a:t>2024-02-20</a:t>
            </a:fld>
            <a:endParaRPr lang="fr-CA"/>
          </a:p>
        </p:txBody>
      </p:sp>
      <p:sp>
        <p:nvSpPr>
          <p:cNvPr id="6" name="Footer Placeholder 5">
            <a:extLst>
              <a:ext uri="{FF2B5EF4-FFF2-40B4-BE49-F238E27FC236}">
                <a16:creationId xmlns:a16="http://schemas.microsoft.com/office/drawing/2014/main" id="{1733C9A6-3D3D-4F8C-9A59-6D55A2C17288}"/>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9F1B4410-3EE1-4A03-A4A0-ADB4466DB4B1}"/>
              </a:ext>
            </a:extLst>
          </p:cNvPr>
          <p:cNvSpPr>
            <a:spLocks noGrp="1"/>
          </p:cNvSpPr>
          <p:nvPr>
            <p:ph type="sldNum" sz="quarter" idx="12"/>
          </p:nvPr>
        </p:nvSpPr>
        <p:spPr/>
        <p:txBody>
          <a:bodyPr/>
          <a:lstStyle/>
          <a:p>
            <a:fld id="{277B9ADC-C55B-4A53-8432-C3D0009DA8FE}" type="slidenum">
              <a:rPr lang="fr-CA" smtClean="0"/>
              <a:t>‹#›</a:t>
            </a:fld>
            <a:endParaRPr lang="fr-CA"/>
          </a:p>
        </p:txBody>
      </p:sp>
    </p:spTree>
    <p:extLst>
      <p:ext uri="{BB962C8B-B14F-4D97-AF65-F5344CB8AC3E}">
        <p14:creationId xmlns:p14="http://schemas.microsoft.com/office/powerpoint/2010/main" val="342548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A6B34-AD54-4E3D-8DD6-219DF74BE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06E3DEA7-FD5B-4FD8-96D2-C54A98818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3BCCEC59-B77A-425E-9497-99668FAD8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9900C-2F56-42ED-9200-691E16A4DF07}" type="datetimeFigureOut">
              <a:rPr lang="fr-CA" smtClean="0"/>
              <a:t>2024-02-20</a:t>
            </a:fld>
            <a:endParaRPr lang="fr-CA"/>
          </a:p>
        </p:txBody>
      </p:sp>
      <p:sp>
        <p:nvSpPr>
          <p:cNvPr id="5" name="Footer Placeholder 4">
            <a:extLst>
              <a:ext uri="{FF2B5EF4-FFF2-40B4-BE49-F238E27FC236}">
                <a16:creationId xmlns:a16="http://schemas.microsoft.com/office/drawing/2014/main" id="{D82C9C1C-20C7-429B-8EA8-A66EE50C4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a:extLst>
              <a:ext uri="{FF2B5EF4-FFF2-40B4-BE49-F238E27FC236}">
                <a16:creationId xmlns:a16="http://schemas.microsoft.com/office/drawing/2014/main" id="{67F375A4-CCF2-49B2-BA79-08F3D181FF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B9ADC-C55B-4A53-8432-C3D0009DA8FE}" type="slidenum">
              <a:rPr lang="fr-CA" smtClean="0"/>
              <a:t>‹#›</a:t>
            </a:fld>
            <a:endParaRPr lang="fr-CA"/>
          </a:p>
        </p:txBody>
      </p:sp>
    </p:spTree>
    <p:extLst>
      <p:ext uri="{BB962C8B-B14F-4D97-AF65-F5344CB8AC3E}">
        <p14:creationId xmlns:p14="http://schemas.microsoft.com/office/powerpoint/2010/main" val="292096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26.png"/><Relationship Id="rId5" Type="http://schemas.openxmlformats.org/officeDocument/2006/relationships/tags" Target="../tags/tag68.xml"/><Relationship Id="rId10" Type="http://schemas.openxmlformats.org/officeDocument/2006/relationships/image" Target="../media/image24.png"/><Relationship Id="rId4" Type="http://schemas.openxmlformats.org/officeDocument/2006/relationships/tags" Target="../tags/tag67.xml"/><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image" Target="../media/image28.png"/><Relationship Id="rId4" Type="http://schemas.openxmlformats.org/officeDocument/2006/relationships/tags" Target="../tags/tag75.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29.png"/><Relationship Id="rId4" Type="http://schemas.openxmlformats.org/officeDocument/2006/relationships/tags" Target="../tags/tag82.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image" Target="../media/image27.png"/><Relationship Id="rId4" Type="http://schemas.openxmlformats.org/officeDocument/2006/relationships/tags" Target="../tags/tag89.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95.xml"/><Relationship Id="rId7" Type="http://schemas.openxmlformats.org/officeDocument/2006/relationships/image" Target="../media/image31.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Layout" Target="../slideLayouts/slideLayout2.xml"/><Relationship Id="rId5" Type="http://schemas.openxmlformats.org/officeDocument/2006/relationships/tags" Target="../tags/tag97.xml"/><Relationship Id="rId4" Type="http://schemas.openxmlformats.org/officeDocument/2006/relationships/tags" Target="../tags/tag96.xml"/></Relationships>
</file>

<file path=ppt/slides/_rels/slide15.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34.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tags" Target="../tags/tag101.xml"/></Relationships>
</file>

<file path=ppt/slides/_rels/slide16.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35.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tags" Target="../tags/tag105.xml"/></Relationships>
</file>

<file path=ppt/slides/_rels/slide17.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36.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tags" Target="../tags/tag109.xml"/></Relationships>
</file>

<file path=ppt/slides/_rels/slide18.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37.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tags" Target="../tags/tag113.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16.xml"/><Relationship Id="rId7"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3.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41.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Layout" Target="../slideLayouts/slideLayout2.xml"/><Relationship Id="rId5" Type="http://schemas.openxmlformats.org/officeDocument/2006/relationships/tags" Target="../tags/tag126.xml"/><Relationship Id="rId4" Type="http://schemas.openxmlformats.org/officeDocument/2006/relationships/tags" Target="../tags/tag125.xml"/></Relationships>
</file>

<file path=ppt/slides/_rels/slide23.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42.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2.xml"/><Relationship Id="rId5" Type="http://schemas.openxmlformats.org/officeDocument/2006/relationships/tags" Target="../tags/tag131.xml"/><Relationship Id="rId4" Type="http://schemas.openxmlformats.org/officeDocument/2006/relationships/tags" Target="../tags/tag130.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34.xml"/><Relationship Id="rId7" Type="http://schemas.openxmlformats.org/officeDocument/2006/relationships/tags" Target="../tags/tag13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10" Type="http://schemas.openxmlformats.org/officeDocument/2006/relationships/image" Target="../media/image44.png"/><Relationship Id="rId4" Type="http://schemas.openxmlformats.org/officeDocument/2006/relationships/tags" Target="../tags/tag135.xml"/><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0.xml"/><Relationship Id="rId7"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s/_rels/slide4.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6.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slideLayout" Target="../slideLayouts/slideLayout2.xml"/><Relationship Id="rId26" Type="http://schemas.openxmlformats.org/officeDocument/2006/relationships/image" Target="../media/image15.png"/><Relationship Id="rId3" Type="http://schemas.openxmlformats.org/officeDocument/2006/relationships/tags" Target="../tags/tag34.xml"/><Relationship Id="rId21" Type="http://schemas.openxmlformats.org/officeDocument/2006/relationships/image" Target="../media/image10.png"/><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image" Target="../media/image13.png"/><Relationship Id="rId32" Type="http://schemas.openxmlformats.org/officeDocument/2006/relationships/image" Target="../media/image21.png"/><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tags" Target="../tags/tag4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3.png"/><Relationship Id="rId5" Type="http://schemas.openxmlformats.org/officeDocument/2006/relationships/hyperlink" Target="https://edmundston.maps.arcgis.com/apps/instant/basic/index.html?appid=608f49db5c1146989583b46d67574b99" TargetMode="Externa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54.xml"/><Relationship Id="rId7" Type="http://schemas.openxmlformats.org/officeDocument/2006/relationships/slideLayout" Target="../slideLayouts/slideLayout2.xml"/><Relationship Id="rId12" Type="http://schemas.microsoft.com/office/2007/relationships/diagramDrawing" Target="../diagrams/drawing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diagramColors" Target="../diagrams/colors1.xml"/><Relationship Id="rId5" Type="http://schemas.openxmlformats.org/officeDocument/2006/relationships/tags" Target="../tags/tag56.xml"/><Relationship Id="rId10" Type="http://schemas.openxmlformats.org/officeDocument/2006/relationships/diagramQuickStyle" Target="../diagrams/quickStyle1.xml"/><Relationship Id="rId4" Type="http://schemas.openxmlformats.org/officeDocument/2006/relationships/tags" Target="../tags/tag55.xml"/><Relationship Id="rId9"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60.xml"/><Relationship Id="rId7"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3D80FE-C492-8A58-EDD7-E3D9EDA658B4}"/>
              </a:ext>
            </a:extLst>
          </p:cNvPr>
          <p:cNvPicPr>
            <a:picLocks noChangeAspect="1"/>
          </p:cNvPicPr>
          <p:nvPr>
            <p:custDataLst>
              <p:tags r:id="rId1"/>
            </p:custDataLst>
          </p:nvPr>
        </p:nvPicPr>
        <p:blipFill rotWithShape="1">
          <a:blip r:embed="rId8"/>
          <a:srcRect t="7266" b="12044"/>
          <a:stretch/>
        </p:blipFill>
        <p:spPr>
          <a:xfrm>
            <a:off x="-479" y="0"/>
            <a:ext cx="12195727" cy="685800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FF4526D-759D-4B59-9BAC-E6EBB50CF5D4}"/>
              </a:ext>
            </a:extLst>
          </p:cNvPr>
          <p:cNvSpPr>
            <a:spLocks noGrp="1"/>
          </p:cNvSpPr>
          <p:nvPr>
            <p:ph type="ctrTitle"/>
            <p:custDataLst>
              <p:tags r:id="rId3"/>
            </p:custDataLst>
          </p:nvPr>
        </p:nvSpPr>
        <p:spPr>
          <a:xfrm>
            <a:off x="8022020" y="2877864"/>
            <a:ext cx="3852041" cy="1303765"/>
          </a:xfrm>
        </p:spPr>
        <p:txBody>
          <a:bodyPr>
            <a:normAutofit/>
          </a:bodyPr>
          <a:lstStyle/>
          <a:p>
            <a:r>
              <a:rPr lang="fr-CA" sz="4000" dirty="0">
                <a:solidFill>
                  <a:schemeClr val="accent1">
                    <a:lumMod val="50000"/>
                  </a:schemeClr>
                </a:solidFill>
              </a:rPr>
              <a:t>Consultation pour la forêt urbaine</a:t>
            </a:r>
          </a:p>
        </p:txBody>
      </p:sp>
      <p:sp>
        <p:nvSpPr>
          <p:cNvPr id="3" name="Subtitle 2">
            <a:extLst>
              <a:ext uri="{FF2B5EF4-FFF2-40B4-BE49-F238E27FC236}">
                <a16:creationId xmlns:a16="http://schemas.microsoft.com/office/drawing/2014/main" id="{E22111ED-9D86-43EF-AEAA-974A8F0306AC}"/>
              </a:ext>
            </a:extLst>
          </p:cNvPr>
          <p:cNvSpPr>
            <a:spLocks noGrp="1"/>
          </p:cNvSpPr>
          <p:nvPr>
            <p:ph type="subTitle" idx="1"/>
            <p:custDataLst>
              <p:tags r:id="rId4"/>
            </p:custDataLst>
          </p:nvPr>
        </p:nvSpPr>
        <p:spPr>
          <a:xfrm>
            <a:off x="7815514" y="4461933"/>
            <a:ext cx="4330262" cy="508000"/>
          </a:xfrm>
        </p:spPr>
        <p:txBody>
          <a:bodyPr>
            <a:noAutofit/>
          </a:bodyPr>
          <a:lstStyle/>
          <a:p>
            <a:r>
              <a:rPr lang="fr-CA" sz="3200" dirty="0">
                <a:solidFill>
                  <a:schemeClr val="accent1">
                    <a:lumMod val="50000"/>
                  </a:schemeClr>
                </a:solidFill>
              </a:rPr>
              <a:t>Novembre 2023</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1640EAD-CE28-4BF5-AA3A-679503D0CCE9}"/>
              </a:ext>
            </a:extLst>
          </p:cNvPr>
          <p:cNvPicPr>
            <a:picLocks noChangeAspect="1"/>
          </p:cNvPicPr>
          <p:nvPr>
            <p:custDataLst>
              <p:tags r:id="rId6"/>
            </p:custDataLst>
          </p:nvPr>
        </p:nvPicPr>
        <p:blipFill>
          <a:blip r:embed="rId9"/>
          <a:stretch>
            <a:fillRect/>
          </a:stretch>
        </p:blipFill>
        <p:spPr>
          <a:xfrm>
            <a:off x="8357223" y="5343059"/>
            <a:ext cx="3225296" cy="1209486"/>
          </a:xfrm>
          <a:prstGeom prst="rect">
            <a:avLst/>
          </a:prstGeom>
        </p:spPr>
      </p:pic>
    </p:spTree>
    <p:extLst>
      <p:ext uri="{BB962C8B-B14F-4D97-AF65-F5344CB8AC3E}">
        <p14:creationId xmlns:p14="http://schemas.microsoft.com/office/powerpoint/2010/main" val="1961501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custDataLst>
              <p:tags r:id="rId2"/>
            </p:custDataLst>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DF76E-4E60-F240-79C9-1BCDE93EC6EC}"/>
              </a:ext>
            </a:extLst>
          </p:cNvPr>
          <p:cNvSpPr>
            <a:spLocks noGrp="1"/>
          </p:cNvSpPr>
          <p:nvPr>
            <p:ph type="title"/>
            <p:custDataLst>
              <p:tags r:id="rId4"/>
            </p:custDataLst>
          </p:nvPr>
        </p:nvSpPr>
        <p:spPr>
          <a:xfrm>
            <a:off x="775798" y="799263"/>
            <a:ext cx="10173010" cy="1154193"/>
          </a:xfrm>
        </p:spPr>
        <p:txBody>
          <a:bodyPr anchor="ctr">
            <a:normAutofit/>
          </a:bodyPr>
          <a:lstStyle/>
          <a:p>
            <a:r>
              <a:rPr lang="fr-CA" sz="4800" dirty="0"/>
              <a:t>Résultats</a:t>
            </a:r>
          </a:p>
        </p:txBody>
      </p:sp>
      <p:cxnSp>
        <p:nvCxnSpPr>
          <p:cNvPr id="24" name="Straight Connector 2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51DDFC30-B15C-C30D-C4FA-CCBB15646B3B}"/>
              </a:ext>
            </a:extLst>
          </p:cNvPr>
          <p:cNvSpPr txBox="1">
            <a:spLocks/>
          </p:cNvSpPr>
          <p:nvPr>
            <p:custDataLst>
              <p:tags r:id="rId6"/>
            </p:custDataLst>
          </p:nvPr>
        </p:nvSpPr>
        <p:spPr>
          <a:xfrm>
            <a:off x="3736905" y="1275289"/>
            <a:ext cx="4086296" cy="3374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57784">
              <a:spcBef>
                <a:spcPts val="610"/>
              </a:spcBef>
              <a:buNone/>
            </a:pPr>
            <a:r>
              <a:rPr lang="fr-CA" sz="2000" kern="1200" dirty="0">
                <a:solidFill>
                  <a:schemeClr val="tx1"/>
                </a:solidFill>
                <a:latin typeface="+mn-lt"/>
                <a:ea typeface="+mn-ea"/>
                <a:cs typeface="+mn-cs"/>
              </a:rPr>
              <a:t>Sondage – Thème des arbres en ville</a:t>
            </a:r>
          </a:p>
        </p:txBody>
      </p:sp>
      <p:sp>
        <p:nvSpPr>
          <p:cNvPr id="10" name="TextBox 9">
            <a:extLst>
              <a:ext uri="{FF2B5EF4-FFF2-40B4-BE49-F238E27FC236}">
                <a16:creationId xmlns:a16="http://schemas.microsoft.com/office/drawing/2014/main" id="{5550BE7D-DAD7-AE2D-164F-7A555D792514}"/>
              </a:ext>
            </a:extLst>
          </p:cNvPr>
          <p:cNvSpPr txBox="1"/>
          <p:nvPr>
            <p:custDataLst>
              <p:tags r:id="rId7"/>
            </p:custDataLst>
          </p:nvPr>
        </p:nvSpPr>
        <p:spPr>
          <a:xfrm>
            <a:off x="731525" y="2134382"/>
            <a:ext cx="10622275" cy="307777"/>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557784">
              <a:spcAft>
                <a:spcPts val="600"/>
              </a:spcAft>
            </a:pPr>
            <a:r>
              <a:rPr lang="fr-CA" sz="1400" kern="1200" dirty="0">
                <a:solidFill>
                  <a:schemeClr val="tx1"/>
                </a:solidFill>
                <a:latin typeface="+mn-lt"/>
                <a:ea typeface="+mn-ea"/>
                <a:cs typeface="+mn-cs"/>
              </a:rPr>
              <a:t>Constat 2 : De façon générale, la majorité des répondant.es croient qu’il y a encore de la place à augmenter la canopée forestière urbaine.</a:t>
            </a:r>
            <a:endParaRPr lang="fr-CA" sz="2800" dirty="0">
              <a:solidFill>
                <a:schemeClr val="tx1"/>
              </a:solidFill>
            </a:endParaRPr>
          </a:p>
        </p:txBody>
      </p:sp>
      <p:pic>
        <p:nvPicPr>
          <p:cNvPr id="5" name="Picture 4">
            <a:extLst>
              <a:ext uri="{FF2B5EF4-FFF2-40B4-BE49-F238E27FC236}">
                <a16:creationId xmlns:a16="http://schemas.microsoft.com/office/drawing/2014/main" id="{DC276150-E460-2BA0-7753-D015A1A67799}"/>
              </a:ext>
            </a:extLst>
          </p:cNvPr>
          <p:cNvPicPr>
            <a:picLocks noChangeAspect="1"/>
          </p:cNvPicPr>
          <p:nvPr>
            <p:custDataLst>
              <p:tags r:id="rId8"/>
            </p:custDataLst>
          </p:nvPr>
        </p:nvPicPr>
        <p:blipFill>
          <a:blip r:embed="rId10"/>
          <a:stretch>
            <a:fillRect/>
          </a:stretch>
        </p:blipFill>
        <p:spPr>
          <a:xfrm>
            <a:off x="8906843" y="239737"/>
            <a:ext cx="2509359" cy="1490252"/>
          </a:xfrm>
          <a:prstGeom prst="rect">
            <a:avLst/>
          </a:prstGeom>
        </p:spPr>
      </p:pic>
      <p:pic>
        <p:nvPicPr>
          <p:cNvPr id="3" name="Picture 2">
            <a:extLst>
              <a:ext uri="{FF2B5EF4-FFF2-40B4-BE49-F238E27FC236}">
                <a16:creationId xmlns:a16="http://schemas.microsoft.com/office/drawing/2014/main" id="{03E5D30D-11EE-3F72-557C-35F4ADEE5C77}"/>
              </a:ext>
            </a:extLst>
          </p:cNvPr>
          <p:cNvPicPr>
            <a:picLocks noChangeAspect="1"/>
          </p:cNvPicPr>
          <p:nvPr/>
        </p:nvPicPr>
        <p:blipFill>
          <a:blip r:embed="rId11"/>
          <a:stretch>
            <a:fillRect/>
          </a:stretch>
        </p:blipFill>
        <p:spPr>
          <a:xfrm>
            <a:off x="2128500" y="2567820"/>
            <a:ext cx="7303105" cy="3857742"/>
          </a:xfrm>
          <a:prstGeom prst="rect">
            <a:avLst/>
          </a:prstGeom>
        </p:spPr>
      </p:pic>
    </p:spTree>
    <p:extLst>
      <p:ext uri="{BB962C8B-B14F-4D97-AF65-F5344CB8AC3E}">
        <p14:creationId xmlns:p14="http://schemas.microsoft.com/office/powerpoint/2010/main" val="139938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D961C-0382-CAC9-A233-23CC57674DA2}"/>
              </a:ext>
            </a:extLst>
          </p:cNvPr>
          <p:cNvSpPr>
            <a:spLocks noGrp="1"/>
          </p:cNvSpPr>
          <p:nvPr>
            <p:ph type="title"/>
            <p:custDataLst>
              <p:tags r:id="rId2"/>
            </p:custDataLst>
          </p:nvPr>
        </p:nvSpPr>
        <p:spPr>
          <a:xfrm>
            <a:off x="841248" y="334644"/>
            <a:ext cx="10509504" cy="1076914"/>
          </a:xfrm>
        </p:spPr>
        <p:txBody>
          <a:bodyPr anchor="ctr">
            <a:normAutofit/>
          </a:bodyPr>
          <a:lstStyle/>
          <a:p>
            <a:r>
              <a:rPr lang="fr-CA" sz="4800" dirty="0"/>
              <a:t>Résultats</a:t>
            </a:r>
          </a:p>
        </p:txBody>
      </p:sp>
      <p:sp>
        <p:nvSpPr>
          <p:cNvPr id="24" name="Rectangle 2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A9C692-FCCA-2F2C-12E1-D49CFED94BE9}"/>
              </a:ext>
            </a:extLst>
          </p:cNvPr>
          <p:cNvSpPr>
            <a:spLocks/>
          </p:cNvSpPr>
          <p:nvPr>
            <p:custDataLst>
              <p:tags r:id="rId5"/>
            </p:custDataLst>
          </p:nvPr>
        </p:nvSpPr>
        <p:spPr>
          <a:xfrm>
            <a:off x="3974610" y="712254"/>
            <a:ext cx="4017923" cy="411642"/>
          </a:xfrm>
          <a:prstGeom prst="rect">
            <a:avLst/>
          </a:prstGeom>
        </p:spPr>
        <p:txBody>
          <a:bodyPr/>
          <a:lstStyle/>
          <a:p>
            <a:pPr defTabSz="777240">
              <a:spcAft>
                <a:spcPts val="600"/>
              </a:spcAft>
            </a:pPr>
            <a:r>
              <a:rPr lang="fr-CA" sz="2000" kern="1200" dirty="0">
                <a:solidFill>
                  <a:schemeClr val="tx1"/>
                </a:solidFill>
                <a:latin typeface="+mn-lt"/>
                <a:ea typeface="+mn-ea"/>
                <a:cs typeface="+mn-cs"/>
              </a:rPr>
              <a:t>Sondage – Thème des arbres en ville</a:t>
            </a:r>
          </a:p>
          <a:p>
            <a:pPr marL="0" indent="0">
              <a:spcAft>
                <a:spcPts val="600"/>
              </a:spcAft>
              <a:buNone/>
            </a:pPr>
            <a:endParaRPr lang="fr-CA" sz="2800" dirty="0"/>
          </a:p>
        </p:txBody>
      </p:sp>
      <p:sp>
        <p:nvSpPr>
          <p:cNvPr id="9" name="TextBox 8">
            <a:extLst>
              <a:ext uri="{FF2B5EF4-FFF2-40B4-BE49-F238E27FC236}">
                <a16:creationId xmlns:a16="http://schemas.microsoft.com/office/drawing/2014/main" id="{804BA9FB-E175-A3CE-A45E-9FDB4CBE48A5}"/>
              </a:ext>
            </a:extLst>
          </p:cNvPr>
          <p:cNvSpPr txBox="1"/>
          <p:nvPr>
            <p:custDataLst>
              <p:tags r:id="rId6"/>
            </p:custDataLst>
          </p:nvPr>
        </p:nvSpPr>
        <p:spPr>
          <a:xfrm>
            <a:off x="841248" y="1557087"/>
            <a:ext cx="8810565" cy="32778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777240">
              <a:spcAft>
                <a:spcPts val="600"/>
              </a:spcAft>
            </a:pPr>
            <a:r>
              <a:rPr lang="fr-CA" sz="1530" kern="1200" dirty="0">
                <a:solidFill>
                  <a:schemeClr val="tx1"/>
                </a:solidFill>
                <a:latin typeface="+mn-lt"/>
                <a:ea typeface="+mn-ea"/>
                <a:cs typeface="+mn-cs"/>
              </a:rPr>
              <a:t>Constat 3 : Il  y a un besoin </a:t>
            </a:r>
            <a:r>
              <a:rPr lang="fr-CA" sz="1530" dirty="0">
                <a:solidFill>
                  <a:schemeClr val="tx1"/>
                </a:solidFill>
              </a:rPr>
              <a:t>d’</a:t>
            </a:r>
            <a:r>
              <a:rPr lang="fr-CA" sz="1530" kern="1200" dirty="0">
                <a:solidFill>
                  <a:schemeClr val="tx1"/>
                </a:solidFill>
                <a:latin typeface="+mn-lt"/>
                <a:ea typeface="+mn-ea"/>
                <a:cs typeface="+mn-cs"/>
              </a:rPr>
              <a:t>améliorer la sensibilisation/éducation sur les bienfaits des arbres.</a:t>
            </a:r>
            <a:endParaRPr lang="fr-CA" dirty="0">
              <a:solidFill>
                <a:schemeClr val="tx1"/>
              </a:solidFill>
            </a:endParaRPr>
          </a:p>
        </p:txBody>
      </p:sp>
      <p:pic>
        <p:nvPicPr>
          <p:cNvPr id="4" name="Picture 3">
            <a:extLst>
              <a:ext uri="{FF2B5EF4-FFF2-40B4-BE49-F238E27FC236}">
                <a16:creationId xmlns:a16="http://schemas.microsoft.com/office/drawing/2014/main" id="{8A8B9815-00E6-74A6-6BDC-271D3FA0AD13}"/>
              </a:ext>
            </a:extLst>
          </p:cNvPr>
          <p:cNvPicPr>
            <a:picLocks noChangeAspect="1"/>
          </p:cNvPicPr>
          <p:nvPr>
            <p:custDataLst>
              <p:tags r:id="rId7"/>
            </p:custDataLst>
          </p:nvPr>
        </p:nvPicPr>
        <p:blipFill>
          <a:blip r:embed="rId9"/>
          <a:stretch>
            <a:fillRect/>
          </a:stretch>
        </p:blipFill>
        <p:spPr>
          <a:xfrm>
            <a:off x="9502065" y="274782"/>
            <a:ext cx="2007422" cy="1196638"/>
          </a:xfrm>
          <a:prstGeom prst="rect">
            <a:avLst/>
          </a:prstGeom>
        </p:spPr>
      </p:pic>
      <p:pic>
        <p:nvPicPr>
          <p:cNvPr id="5" name="Picture 4">
            <a:extLst>
              <a:ext uri="{FF2B5EF4-FFF2-40B4-BE49-F238E27FC236}">
                <a16:creationId xmlns:a16="http://schemas.microsoft.com/office/drawing/2014/main" id="{2831CEDF-FDF7-1E5F-BEB3-317DAEC1CB67}"/>
              </a:ext>
            </a:extLst>
          </p:cNvPr>
          <p:cNvPicPr>
            <a:picLocks noChangeAspect="1"/>
          </p:cNvPicPr>
          <p:nvPr/>
        </p:nvPicPr>
        <p:blipFill>
          <a:blip r:embed="rId10"/>
          <a:stretch>
            <a:fillRect/>
          </a:stretch>
        </p:blipFill>
        <p:spPr>
          <a:xfrm>
            <a:off x="1617528" y="2105744"/>
            <a:ext cx="8576339" cy="4588615"/>
          </a:xfrm>
          <a:prstGeom prst="rect">
            <a:avLst/>
          </a:prstGeom>
        </p:spPr>
      </p:pic>
    </p:spTree>
    <p:extLst>
      <p:ext uri="{BB962C8B-B14F-4D97-AF65-F5344CB8AC3E}">
        <p14:creationId xmlns:p14="http://schemas.microsoft.com/office/powerpoint/2010/main" val="1842128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DEDCC5D-8B8A-40DB-BE90-A3AA27C6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custDataLst>
              <p:tags r:id="rId2"/>
            </p:custDataLst>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0" name="Rectangle 19">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3EEAA-B0B8-8087-EDA4-B8493E3B5C1A}"/>
              </a:ext>
            </a:extLst>
          </p:cNvPr>
          <p:cNvSpPr>
            <a:spLocks noGrp="1"/>
          </p:cNvSpPr>
          <p:nvPr>
            <p:ph type="title"/>
            <p:custDataLst>
              <p:tags r:id="rId4"/>
            </p:custDataLst>
          </p:nvPr>
        </p:nvSpPr>
        <p:spPr>
          <a:xfrm>
            <a:off x="1347313" y="526493"/>
            <a:ext cx="9849751" cy="792851"/>
          </a:xfrm>
        </p:spPr>
        <p:txBody>
          <a:bodyPr anchor="b">
            <a:normAutofit fontScale="90000"/>
          </a:bodyPr>
          <a:lstStyle/>
          <a:p>
            <a:r>
              <a:rPr lang="fr-CA" sz="5400" dirty="0"/>
              <a:t>Résultats</a:t>
            </a:r>
          </a:p>
        </p:txBody>
      </p:sp>
      <p:sp>
        <p:nvSpPr>
          <p:cNvPr id="3" name="Content Placeholder 2">
            <a:extLst>
              <a:ext uri="{FF2B5EF4-FFF2-40B4-BE49-F238E27FC236}">
                <a16:creationId xmlns:a16="http://schemas.microsoft.com/office/drawing/2014/main" id="{5C5B36F9-E893-CD85-76DB-A7CB754CC2D4}"/>
              </a:ext>
            </a:extLst>
          </p:cNvPr>
          <p:cNvSpPr>
            <a:spLocks/>
          </p:cNvSpPr>
          <p:nvPr>
            <p:custDataLst>
              <p:tags r:id="rId5"/>
            </p:custDataLst>
          </p:nvPr>
        </p:nvSpPr>
        <p:spPr>
          <a:xfrm>
            <a:off x="4219256" y="803172"/>
            <a:ext cx="4062219" cy="394384"/>
          </a:xfrm>
          <a:prstGeom prst="rect">
            <a:avLst/>
          </a:prstGeom>
        </p:spPr>
        <p:txBody>
          <a:bodyPr>
            <a:normAutofit fontScale="92500" lnSpcReduction="20000"/>
          </a:bodyPr>
          <a:lstStyle/>
          <a:p>
            <a:pPr defTabSz="585216">
              <a:lnSpc>
                <a:spcPct val="90000"/>
              </a:lnSpc>
              <a:spcAft>
                <a:spcPts val="600"/>
              </a:spcAft>
            </a:pPr>
            <a:r>
              <a:rPr lang="fr-CA" sz="2000" kern="1200" dirty="0">
                <a:solidFill>
                  <a:schemeClr val="tx1"/>
                </a:solidFill>
                <a:latin typeface="+mn-lt"/>
                <a:ea typeface="+mn-ea"/>
                <a:cs typeface="+mn-cs"/>
              </a:rPr>
              <a:t>Sondage – Thème des arbres en ville</a:t>
            </a:r>
          </a:p>
          <a:p>
            <a:pPr marL="0" indent="0">
              <a:lnSpc>
                <a:spcPct val="90000"/>
              </a:lnSpc>
              <a:spcAft>
                <a:spcPts val="600"/>
              </a:spcAft>
              <a:buNone/>
            </a:pPr>
            <a:endParaRPr lang="fr-CA" sz="2000" dirty="0"/>
          </a:p>
        </p:txBody>
      </p:sp>
      <p:sp>
        <p:nvSpPr>
          <p:cNvPr id="4" name="TextBox 3">
            <a:extLst>
              <a:ext uri="{FF2B5EF4-FFF2-40B4-BE49-F238E27FC236}">
                <a16:creationId xmlns:a16="http://schemas.microsoft.com/office/drawing/2014/main" id="{1ED90B42-BE27-755F-251B-A9CA0A720AA6}"/>
              </a:ext>
            </a:extLst>
          </p:cNvPr>
          <p:cNvSpPr txBox="1"/>
          <p:nvPr>
            <p:custDataLst>
              <p:tags r:id="rId6"/>
            </p:custDataLst>
          </p:nvPr>
        </p:nvSpPr>
        <p:spPr>
          <a:xfrm>
            <a:off x="1106599" y="1691948"/>
            <a:ext cx="9964590" cy="307777"/>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1400" kern="1200" dirty="0">
                <a:solidFill>
                  <a:schemeClr val="tx1"/>
                </a:solidFill>
                <a:latin typeface="+mn-lt"/>
                <a:ea typeface="+mn-ea"/>
                <a:cs typeface="+mn-cs"/>
              </a:rPr>
              <a:t>Constat 4 : Il y a encore du travail à faire pour débroussailler la question autour de la règlementation concernant la coupe des arbres </a:t>
            </a:r>
            <a:endParaRPr lang="fr-CA" sz="3600" dirty="0">
              <a:solidFill>
                <a:schemeClr val="tx1"/>
              </a:solidFill>
            </a:endParaRPr>
          </a:p>
        </p:txBody>
      </p:sp>
      <p:pic>
        <p:nvPicPr>
          <p:cNvPr id="5" name="Picture 4">
            <a:extLst>
              <a:ext uri="{FF2B5EF4-FFF2-40B4-BE49-F238E27FC236}">
                <a16:creationId xmlns:a16="http://schemas.microsoft.com/office/drawing/2014/main" id="{19D30766-51BB-F793-AC88-04FB6846469C}"/>
              </a:ext>
            </a:extLst>
          </p:cNvPr>
          <p:cNvPicPr>
            <a:picLocks noChangeAspect="1"/>
          </p:cNvPicPr>
          <p:nvPr>
            <p:custDataLst>
              <p:tags r:id="rId7"/>
            </p:custDataLst>
          </p:nvPr>
        </p:nvPicPr>
        <p:blipFill>
          <a:blip r:embed="rId9"/>
          <a:stretch>
            <a:fillRect/>
          </a:stretch>
        </p:blipFill>
        <p:spPr>
          <a:xfrm>
            <a:off x="9270117" y="153288"/>
            <a:ext cx="2180426" cy="1299767"/>
          </a:xfrm>
          <a:prstGeom prst="rect">
            <a:avLst/>
          </a:prstGeom>
        </p:spPr>
      </p:pic>
      <p:pic>
        <p:nvPicPr>
          <p:cNvPr id="7" name="Picture 6">
            <a:extLst>
              <a:ext uri="{FF2B5EF4-FFF2-40B4-BE49-F238E27FC236}">
                <a16:creationId xmlns:a16="http://schemas.microsoft.com/office/drawing/2014/main" id="{BE409ABE-E3BE-1F8E-CE0C-75841CC10838}"/>
              </a:ext>
            </a:extLst>
          </p:cNvPr>
          <p:cNvPicPr>
            <a:picLocks noChangeAspect="1"/>
          </p:cNvPicPr>
          <p:nvPr/>
        </p:nvPicPr>
        <p:blipFill>
          <a:blip r:embed="rId10"/>
          <a:stretch>
            <a:fillRect/>
          </a:stretch>
        </p:blipFill>
        <p:spPr>
          <a:xfrm>
            <a:off x="2157696" y="2262031"/>
            <a:ext cx="7477371" cy="4122140"/>
          </a:xfrm>
          <a:prstGeom prst="rect">
            <a:avLst/>
          </a:prstGeom>
        </p:spPr>
      </p:pic>
    </p:spTree>
    <p:extLst>
      <p:ext uri="{BB962C8B-B14F-4D97-AF65-F5344CB8AC3E}">
        <p14:creationId xmlns:p14="http://schemas.microsoft.com/office/powerpoint/2010/main" val="1599827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406D13-1415-4EDA-B03D-7B65813B2EB0}"/>
              </a:ext>
            </a:extLst>
          </p:cNvPr>
          <p:cNvSpPr txBox="1">
            <a:spLocks/>
          </p:cNvSpPr>
          <p:nvPr>
            <p:custDataLst>
              <p:tags r:id="rId1"/>
            </p:custDataLst>
          </p:nvPr>
        </p:nvSpPr>
        <p:spPr>
          <a:xfrm>
            <a:off x="838200" y="1656094"/>
            <a:ext cx="10515600" cy="47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dirty="0"/>
              <a:t>Sondage – Les commentaires </a:t>
            </a:r>
            <a:r>
              <a:rPr lang="fr-CA" sz="1800" dirty="0"/>
              <a:t>(152)</a:t>
            </a:r>
          </a:p>
          <a:p>
            <a:pPr marL="0" indent="0">
              <a:buFont typeface="Arial" panose="020B0604020202020204" pitchFamily="34" charset="0"/>
              <a:buNone/>
            </a:pPr>
            <a:endParaRPr lang="fr-CA" dirty="0"/>
          </a:p>
        </p:txBody>
      </p:sp>
      <p:sp>
        <p:nvSpPr>
          <p:cNvPr id="5" name="Title 1">
            <a:extLst>
              <a:ext uri="{FF2B5EF4-FFF2-40B4-BE49-F238E27FC236}">
                <a16:creationId xmlns:a16="http://schemas.microsoft.com/office/drawing/2014/main" id="{C6C568AB-D7CA-01E1-8701-2DF8D79937F6}"/>
              </a:ext>
            </a:extLst>
          </p:cNvPr>
          <p:cNvSpPr txBox="1">
            <a:spLocks/>
          </p:cNvSpPr>
          <p:nvPr>
            <p:custDataLst>
              <p:tags r:id="rId2"/>
            </p:custDataLst>
          </p:nvPr>
        </p:nvSpPr>
        <p:spPr>
          <a:xfrm>
            <a:off x="457200" y="434670"/>
            <a:ext cx="10515600" cy="10112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5400" dirty="0"/>
              <a:t>Résultats</a:t>
            </a:r>
          </a:p>
        </p:txBody>
      </p:sp>
      <p:sp>
        <p:nvSpPr>
          <p:cNvPr id="6" name="TextBox 5">
            <a:extLst>
              <a:ext uri="{FF2B5EF4-FFF2-40B4-BE49-F238E27FC236}">
                <a16:creationId xmlns:a16="http://schemas.microsoft.com/office/drawing/2014/main" id="{15689255-58D0-F8D7-6CA3-36F0969CE11E}"/>
              </a:ext>
            </a:extLst>
          </p:cNvPr>
          <p:cNvSpPr txBox="1"/>
          <p:nvPr>
            <p:custDataLst>
              <p:tags r:id="rId3"/>
            </p:custDataLst>
          </p:nvPr>
        </p:nvSpPr>
        <p:spPr>
          <a:xfrm>
            <a:off x="355598" y="2572528"/>
            <a:ext cx="5232401" cy="24211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2000" dirty="0">
                <a:solidFill>
                  <a:schemeClr val="bg1"/>
                </a:solidFill>
              </a:rPr>
              <a:t>Constats généraux pour les commentaires à l’égard des arbres en ville: </a:t>
            </a:r>
          </a:p>
          <a:p>
            <a:pPr marL="742950" indent="-742950" defTabSz="497434">
              <a:spcAft>
                <a:spcPts val="384"/>
              </a:spcAft>
              <a:buAutoNum type="arabicPeriod"/>
            </a:pPr>
            <a:r>
              <a:rPr lang="fr-CA" sz="1400" dirty="0">
                <a:solidFill>
                  <a:schemeClr val="bg1"/>
                </a:solidFill>
              </a:rPr>
              <a:t>Les répondants demandent </a:t>
            </a:r>
            <a:r>
              <a:rPr lang="fr-CA" sz="1400" b="1" u="sng" dirty="0">
                <a:solidFill>
                  <a:schemeClr val="bg1"/>
                </a:solidFill>
              </a:rPr>
              <a:t>un meilleur entretien des arbres publics </a:t>
            </a:r>
            <a:r>
              <a:rPr lang="fr-CA" sz="1400" dirty="0">
                <a:solidFill>
                  <a:schemeClr val="bg1"/>
                </a:solidFill>
              </a:rPr>
              <a:t>(17x)</a:t>
            </a:r>
          </a:p>
          <a:p>
            <a:pPr marL="742950" indent="-742950" defTabSz="497434">
              <a:spcAft>
                <a:spcPts val="384"/>
              </a:spcAft>
              <a:buAutoNum type="arabicPeriod"/>
            </a:pPr>
            <a:r>
              <a:rPr lang="fr-CA" sz="1400" dirty="0">
                <a:solidFill>
                  <a:schemeClr val="bg1"/>
                </a:solidFill>
              </a:rPr>
              <a:t>Plusieurs ont commenté </a:t>
            </a:r>
            <a:r>
              <a:rPr lang="fr-CA" sz="1400" b="1" u="sng" dirty="0">
                <a:solidFill>
                  <a:schemeClr val="bg1"/>
                </a:solidFill>
              </a:rPr>
              <a:t>contre une règlementation contrôlant la coupe d’arbre sur les propriétés privées </a:t>
            </a:r>
            <a:r>
              <a:rPr lang="fr-CA" sz="1400" dirty="0">
                <a:solidFill>
                  <a:schemeClr val="bg1"/>
                </a:solidFill>
              </a:rPr>
              <a:t>(11x)</a:t>
            </a:r>
          </a:p>
          <a:p>
            <a:pPr marL="742950" indent="-742950" defTabSz="497434">
              <a:spcAft>
                <a:spcPts val="384"/>
              </a:spcAft>
              <a:buAutoNum type="arabicPeriod"/>
            </a:pPr>
            <a:r>
              <a:rPr lang="fr-CA" sz="1400" dirty="0">
                <a:solidFill>
                  <a:schemeClr val="bg1"/>
                </a:solidFill>
              </a:rPr>
              <a:t>Selon plusieurs, il y a </a:t>
            </a:r>
            <a:r>
              <a:rPr lang="fr-CA" sz="1400" b="1" u="sng" dirty="0">
                <a:solidFill>
                  <a:schemeClr val="bg1"/>
                </a:solidFill>
              </a:rPr>
              <a:t>un besoin d’éducation publique </a:t>
            </a:r>
            <a:r>
              <a:rPr lang="fr-CA" sz="1400" dirty="0">
                <a:solidFill>
                  <a:schemeClr val="bg1"/>
                </a:solidFill>
              </a:rPr>
              <a:t>(8x)</a:t>
            </a:r>
          </a:p>
          <a:p>
            <a:pPr marL="742950" indent="-742950" defTabSz="497434">
              <a:spcAft>
                <a:spcPts val="384"/>
              </a:spcAft>
              <a:buAutoNum type="arabicPeriod"/>
            </a:pPr>
            <a:r>
              <a:rPr lang="fr-CA" sz="1400" dirty="0">
                <a:solidFill>
                  <a:schemeClr val="bg1"/>
                </a:solidFill>
              </a:rPr>
              <a:t>Plusieurs ont évoqué l’idée d’un </a:t>
            </a:r>
            <a:r>
              <a:rPr lang="fr-CA" sz="1400" b="1" u="sng" dirty="0">
                <a:solidFill>
                  <a:schemeClr val="bg1"/>
                </a:solidFill>
              </a:rPr>
              <a:t>programme de plantation résidentiel </a:t>
            </a:r>
            <a:r>
              <a:rPr lang="fr-CA" sz="1400" dirty="0">
                <a:solidFill>
                  <a:schemeClr val="bg1"/>
                </a:solidFill>
              </a:rPr>
              <a:t>(7x)</a:t>
            </a:r>
          </a:p>
        </p:txBody>
      </p:sp>
      <p:pic>
        <p:nvPicPr>
          <p:cNvPr id="7" name="Picture 6">
            <a:extLst>
              <a:ext uri="{FF2B5EF4-FFF2-40B4-BE49-F238E27FC236}">
                <a16:creationId xmlns:a16="http://schemas.microsoft.com/office/drawing/2014/main" id="{03751D18-29E6-1ECF-A8B0-6D7F8459D92B}"/>
              </a:ext>
            </a:extLst>
          </p:cNvPr>
          <p:cNvPicPr>
            <a:picLocks noChangeAspect="1"/>
          </p:cNvPicPr>
          <p:nvPr>
            <p:custDataLst>
              <p:tags r:id="rId4"/>
            </p:custDataLst>
          </p:nvPr>
        </p:nvPicPr>
        <p:blipFill>
          <a:blip r:embed="rId9"/>
          <a:stretch>
            <a:fillRect/>
          </a:stretch>
        </p:blipFill>
        <p:spPr>
          <a:xfrm>
            <a:off x="5866924" y="2372551"/>
            <a:ext cx="5486876" cy="3450635"/>
          </a:xfrm>
          <a:prstGeom prst="rect">
            <a:avLst/>
          </a:prstGeom>
        </p:spPr>
      </p:pic>
      <p:sp>
        <p:nvSpPr>
          <p:cNvPr id="9" name="TextBox 8">
            <a:extLst>
              <a:ext uri="{FF2B5EF4-FFF2-40B4-BE49-F238E27FC236}">
                <a16:creationId xmlns:a16="http://schemas.microsoft.com/office/drawing/2014/main" id="{82DE32B1-8FAB-CEE9-4772-2DF7F660A579}"/>
              </a:ext>
            </a:extLst>
          </p:cNvPr>
          <p:cNvSpPr txBox="1"/>
          <p:nvPr>
            <p:custDataLst>
              <p:tags r:id="rId5"/>
            </p:custDataLst>
          </p:nvPr>
        </p:nvSpPr>
        <p:spPr>
          <a:xfrm>
            <a:off x="5866924" y="5863717"/>
            <a:ext cx="5486876" cy="646331"/>
          </a:xfrm>
          <a:prstGeom prst="rect">
            <a:avLst/>
          </a:prstGeom>
          <a:noFill/>
        </p:spPr>
        <p:txBody>
          <a:bodyPr wrap="square">
            <a:spAutoFit/>
          </a:bodyPr>
          <a:lstStyle/>
          <a:p>
            <a:r>
              <a:rPr lang="fr-CA" sz="1200" dirty="0"/>
              <a:t>Autres commentaires - services-conseils, biodiversité, esthétique, feux de forêt, pollution, protection hivernale, qualité de vie, sécurité des résidents			</a:t>
            </a:r>
          </a:p>
        </p:txBody>
      </p:sp>
      <p:sp>
        <p:nvSpPr>
          <p:cNvPr id="2" name="Oval 1">
            <a:extLst>
              <a:ext uri="{FF2B5EF4-FFF2-40B4-BE49-F238E27FC236}">
                <a16:creationId xmlns:a16="http://schemas.microsoft.com/office/drawing/2014/main" id="{620E62CF-21D8-03CA-1142-B0C8371A0A67}"/>
              </a:ext>
            </a:extLst>
          </p:cNvPr>
          <p:cNvSpPr/>
          <p:nvPr>
            <p:custDataLst>
              <p:tags r:id="rId6"/>
            </p:custDataLst>
          </p:nvPr>
        </p:nvSpPr>
        <p:spPr>
          <a:xfrm>
            <a:off x="5774268" y="3005667"/>
            <a:ext cx="2768600" cy="1041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a:extLst>
              <a:ext uri="{FF2B5EF4-FFF2-40B4-BE49-F238E27FC236}">
                <a16:creationId xmlns:a16="http://schemas.microsoft.com/office/drawing/2014/main" id="{E79ECF27-E7FD-4301-CEDD-5F91C81F1BCF}"/>
              </a:ext>
            </a:extLst>
          </p:cNvPr>
          <p:cNvPicPr>
            <a:picLocks noChangeAspect="1"/>
          </p:cNvPicPr>
          <p:nvPr>
            <p:custDataLst>
              <p:tags r:id="rId7"/>
            </p:custDataLst>
          </p:nvPr>
        </p:nvPicPr>
        <p:blipFill>
          <a:blip r:embed="rId10"/>
          <a:stretch>
            <a:fillRect/>
          </a:stretch>
        </p:blipFill>
        <p:spPr>
          <a:xfrm>
            <a:off x="9609897" y="37004"/>
            <a:ext cx="2505673" cy="1493649"/>
          </a:xfrm>
          <a:prstGeom prst="rect">
            <a:avLst/>
          </a:prstGeom>
        </p:spPr>
      </p:pic>
    </p:spTree>
    <p:extLst>
      <p:ext uri="{BB962C8B-B14F-4D97-AF65-F5344CB8AC3E}">
        <p14:creationId xmlns:p14="http://schemas.microsoft.com/office/powerpoint/2010/main" val="318493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5BA2C4-DC35-D34C-6332-BAC54B16C7FA}"/>
              </a:ext>
            </a:extLst>
          </p:cNvPr>
          <p:cNvSpPr>
            <a:spLocks noGrp="1"/>
          </p:cNvSpPr>
          <p:nvPr>
            <p:ph idx="1"/>
            <p:custDataLst>
              <p:tags r:id="rId1"/>
            </p:custDataLst>
          </p:nvPr>
        </p:nvSpPr>
        <p:spPr>
          <a:xfrm>
            <a:off x="3056466" y="814864"/>
            <a:ext cx="7086600" cy="384175"/>
          </a:xfrm>
        </p:spPr>
        <p:txBody>
          <a:bodyPr>
            <a:normAutofit/>
          </a:bodyPr>
          <a:lstStyle/>
          <a:p>
            <a:pPr marL="0" indent="0">
              <a:buNone/>
            </a:pPr>
            <a:r>
              <a:rPr lang="fr-CA" sz="2000" kern="1200" dirty="0">
                <a:solidFill>
                  <a:schemeClr val="tx1"/>
                </a:solidFill>
                <a:latin typeface="+mn-lt"/>
                <a:ea typeface="+mn-ea"/>
                <a:cs typeface="+mn-cs"/>
              </a:rPr>
              <a:t>Sondage – Thème des forêts à l’intérieur des limites municipales</a:t>
            </a:r>
          </a:p>
          <a:p>
            <a:pPr marL="0" indent="0">
              <a:buNone/>
            </a:pPr>
            <a:endParaRPr lang="fr-CA" sz="2000" dirty="0"/>
          </a:p>
        </p:txBody>
      </p:sp>
      <p:sp>
        <p:nvSpPr>
          <p:cNvPr id="4" name="Title 1">
            <a:extLst>
              <a:ext uri="{FF2B5EF4-FFF2-40B4-BE49-F238E27FC236}">
                <a16:creationId xmlns:a16="http://schemas.microsoft.com/office/drawing/2014/main" id="{35F11197-4336-E286-A5A1-556CDF28A484}"/>
              </a:ext>
            </a:extLst>
          </p:cNvPr>
          <p:cNvSpPr>
            <a:spLocks noGrp="1"/>
          </p:cNvSpPr>
          <p:nvPr>
            <p:ph type="title"/>
            <p:custDataLst>
              <p:tags r:id="rId2"/>
            </p:custDataLst>
          </p:nvPr>
        </p:nvSpPr>
        <p:spPr>
          <a:xfrm>
            <a:off x="281862" y="491735"/>
            <a:ext cx="2895600" cy="852564"/>
          </a:xfrm>
        </p:spPr>
        <p:txBody>
          <a:bodyPr anchor="b">
            <a:normAutofit/>
          </a:bodyPr>
          <a:lstStyle/>
          <a:p>
            <a:r>
              <a:rPr lang="fr-CA" sz="5400" dirty="0"/>
              <a:t>Résultats</a:t>
            </a:r>
          </a:p>
        </p:txBody>
      </p:sp>
      <p:sp>
        <p:nvSpPr>
          <p:cNvPr id="6" name="TextBox 5">
            <a:extLst>
              <a:ext uri="{FF2B5EF4-FFF2-40B4-BE49-F238E27FC236}">
                <a16:creationId xmlns:a16="http://schemas.microsoft.com/office/drawing/2014/main" id="{54BBB81A-544B-BF7C-1C77-05B6533FC03A}"/>
              </a:ext>
            </a:extLst>
          </p:cNvPr>
          <p:cNvSpPr txBox="1"/>
          <p:nvPr>
            <p:custDataLst>
              <p:tags r:id="rId3"/>
            </p:custDataLst>
          </p:nvPr>
        </p:nvSpPr>
        <p:spPr>
          <a:xfrm>
            <a:off x="524974" y="1461793"/>
            <a:ext cx="6173999" cy="307777"/>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1400" kern="1200" dirty="0">
                <a:solidFill>
                  <a:schemeClr val="tx1"/>
                </a:solidFill>
                <a:latin typeface="+mn-lt"/>
                <a:ea typeface="+mn-ea"/>
                <a:cs typeface="+mn-cs"/>
              </a:rPr>
              <a:t>Constat 1 : Les répondant.es reconnaissent la valeur des forêts autour de nous.</a:t>
            </a:r>
            <a:endParaRPr lang="fr-CA" sz="3600" dirty="0">
              <a:solidFill>
                <a:schemeClr val="tx1"/>
              </a:solidFill>
            </a:endParaRPr>
          </a:p>
        </p:txBody>
      </p:sp>
      <p:pic>
        <p:nvPicPr>
          <p:cNvPr id="5" name="Picture 4">
            <a:extLst>
              <a:ext uri="{FF2B5EF4-FFF2-40B4-BE49-F238E27FC236}">
                <a16:creationId xmlns:a16="http://schemas.microsoft.com/office/drawing/2014/main" id="{ABA71390-7350-CD53-FD07-94CC82686BCA}"/>
              </a:ext>
            </a:extLst>
          </p:cNvPr>
          <p:cNvPicPr>
            <a:picLocks noChangeAspect="1"/>
          </p:cNvPicPr>
          <p:nvPr>
            <p:custDataLst>
              <p:tags r:id="rId4"/>
            </p:custDataLst>
          </p:nvPr>
        </p:nvPicPr>
        <p:blipFill rotWithShape="1">
          <a:blip r:embed="rId7"/>
          <a:srcRect r="21591"/>
          <a:stretch/>
        </p:blipFill>
        <p:spPr>
          <a:xfrm>
            <a:off x="9893513" y="136230"/>
            <a:ext cx="2154553" cy="1325563"/>
          </a:xfrm>
          <a:prstGeom prst="rect">
            <a:avLst/>
          </a:prstGeom>
        </p:spPr>
      </p:pic>
      <p:pic>
        <p:nvPicPr>
          <p:cNvPr id="7" name="Picture 6">
            <a:extLst>
              <a:ext uri="{FF2B5EF4-FFF2-40B4-BE49-F238E27FC236}">
                <a16:creationId xmlns:a16="http://schemas.microsoft.com/office/drawing/2014/main" id="{B3C56F70-875D-0AAC-86AE-BCB0BF9859F1}"/>
              </a:ext>
            </a:extLst>
          </p:cNvPr>
          <p:cNvPicPr>
            <a:picLocks noChangeAspect="1"/>
          </p:cNvPicPr>
          <p:nvPr/>
        </p:nvPicPr>
        <p:blipFill>
          <a:blip r:embed="rId8"/>
          <a:stretch>
            <a:fillRect/>
          </a:stretch>
        </p:blipFill>
        <p:spPr>
          <a:xfrm>
            <a:off x="1604430" y="2022933"/>
            <a:ext cx="8318587" cy="4657721"/>
          </a:xfrm>
          <a:prstGeom prst="rect">
            <a:avLst/>
          </a:prstGeom>
        </p:spPr>
      </p:pic>
      <p:sp>
        <p:nvSpPr>
          <p:cNvPr id="2" name="TextBox 1">
            <a:extLst>
              <a:ext uri="{FF2B5EF4-FFF2-40B4-BE49-F238E27FC236}">
                <a16:creationId xmlns:a16="http://schemas.microsoft.com/office/drawing/2014/main" id="{5240BF48-E8E6-425B-4CF7-0283C8D5E4C6}"/>
              </a:ext>
            </a:extLst>
          </p:cNvPr>
          <p:cNvSpPr txBox="1"/>
          <p:nvPr>
            <p:custDataLst>
              <p:tags r:id="rId5"/>
            </p:custDataLst>
          </p:nvPr>
        </p:nvSpPr>
        <p:spPr>
          <a:xfrm>
            <a:off x="6953540" y="6627168"/>
            <a:ext cx="5238459" cy="230832"/>
          </a:xfrm>
          <a:prstGeom prst="rect">
            <a:avLst/>
          </a:prstGeom>
          <a:noFill/>
        </p:spPr>
        <p:txBody>
          <a:bodyPr wrap="square">
            <a:spAutoFit/>
          </a:bodyPr>
          <a:lstStyle/>
          <a:p>
            <a:r>
              <a:rPr lang="fr-CA" sz="900" dirty="0"/>
              <a:t>Source: </a:t>
            </a:r>
            <a:r>
              <a:rPr lang="fr-CA" sz="900" dirty="0" err="1"/>
              <a:t>Hiking</a:t>
            </a:r>
            <a:r>
              <a:rPr lang="fr-CA" sz="900" dirty="0"/>
              <a:t> NB: https://www.facebook.com/photo/?fbid=626339686336474&amp;set=pcb.626339796336463</a:t>
            </a:r>
          </a:p>
        </p:txBody>
      </p:sp>
    </p:spTree>
    <p:extLst>
      <p:ext uri="{BB962C8B-B14F-4D97-AF65-F5344CB8AC3E}">
        <p14:creationId xmlns:p14="http://schemas.microsoft.com/office/powerpoint/2010/main" val="2261525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744688-AED0-719F-9FB2-9E2F005DD6DD}"/>
              </a:ext>
            </a:extLst>
          </p:cNvPr>
          <p:cNvSpPr>
            <a:spLocks noGrp="1"/>
          </p:cNvSpPr>
          <p:nvPr>
            <p:ph idx="1"/>
            <p:custDataLst>
              <p:tags r:id="rId1"/>
            </p:custDataLst>
          </p:nvPr>
        </p:nvSpPr>
        <p:spPr>
          <a:xfrm>
            <a:off x="2949358" y="894292"/>
            <a:ext cx="7179733" cy="392642"/>
          </a:xfrm>
        </p:spPr>
        <p:txBody>
          <a:bodyPr>
            <a:normAutofit/>
          </a:bodyPr>
          <a:lstStyle/>
          <a:p>
            <a:pPr marL="0" indent="0">
              <a:buNone/>
            </a:pPr>
            <a:r>
              <a:rPr lang="fr-CA" sz="2000" kern="1200" dirty="0">
                <a:solidFill>
                  <a:schemeClr val="tx1"/>
                </a:solidFill>
                <a:latin typeface="+mn-lt"/>
                <a:ea typeface="+mn-ea"/>
                <a:cs typeface="+mn-cs"/>
              </a:rPr>
              <a:t>Sondage – Thème des forêts à l’intérieur des limites municipales</a:t>
            </a:r>
          </a:p>
          <a:p>
            <a:pPr marL="0" indent="0">
              <a:buNone/>
            </a:pPr>
            <a:endParaRPr lang="fr-CA" sz="2000" dirty="0"/>
          </a:p>
        </p:txBody>
      </p:sp>
      <p:sp>
        <p:nvSpPr>
          <p:cNvPr id="5" name="Title 1">
            <a:extLst>
              <a:ext uri="{FF2B5EF4-FFF2-40B4-BE49-F238E27FC236}">
                <a16:creationId xmlns:a16="http://schemas.microsoft.com/office/drawing/2014/main" id="{3BADB77F-6A85-2DC6-F53D-F96F90CFDE7D}"/>
              </a:ext>
            </a:extLst>
          </p:cNvPr>
          <p:cNvSpPr>
            <a:spLocks noGrp="1"/>
          </p:cNvSpPr>
          <p:nvPr>
            <p:ph type="title"/>
            <p:custDataLst>
              <p:tags r:id="rId2"/>
            </p:custDataLst>
          </p:nvPr>
        </p:nvSpPr>
        <p:spPr>
          <a:xfrm>
            <a:off x="155358" y="516696"/>
            <a:ext cx="2794000" cy="904875"/>
          </a:xfrm>
        </p:spPr>
        <p:txBody>
          <a:bodyPr anchor="b">
            <a:normAutofit/>
          </a:bodyPr>
          <a:lstStyle/>
          <a:p>
            <a:r>
              <a:rPr lang="fr-CA" sz="5400" dirty="0"/>
              <a:t>Résultats</a:t>
            </a:r>
          </a:p>
        </p:txBody>
      </p:sp>
      <p:sp>
        <p:nvSpPr>
          <p:cNvPr id="6" name="TextBox 5">
            <a:extLst>
              <a:ext uri="{FF2B5EF4-FFF2-40B4-BE49-F238E27FC236}">
                <a16:creationId xmlns:a16="http://schemas.microsoft.com/office/drawing/2014/main" id="{73E383F1-602E-D2CB-159C-99A1AE85D756}"/>
              </a:ext>
            </a:extLst>
          </p:cNvPr>
          <p:cNvSpPr txBox="1"/>
          <p:nvPr>
            <p:custDataLst>
              <p:tags r:id="rId3"/>
            </p:custDataLst>
          </p:nvPr>
        </p:nvSpPr>
        <p:spPr>
          <a:xfrm>
            <a:off x="254000" y="1645278"/>
            <a:ext cx="10668000" cy="307777"/>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1400" kern="1200" dirty="0">
                <a:solidFill>
                  <a:schemeClr val="tx1"/>
                </a:solidFill>
                <a:latin typeface="+mn-lt"/>
                <a:ea typeface="+mn-ea"/>
                <a:cs typeface="+mn-cs"/>
              </a:rPr>
              <a:t>Constat 2 : Le maintien des infrastructures pour des activités récréatives sur certains boisés municipaux semble important pour les répondants.</a:t>
            </a:r>
            <a:endParaRPr lang="fr-CA" sz="3600" dirty="0">
              <a:solidFill>
                <a:schemeClr val="tx1"/>
              </a:solidFill>
            </a:endParaRPr>
          </a:p>
        </p:txBody>
      </p:sp>
      <p:pic>
        <p:nvPicPr>
          <p:cNvPr id="2" name="Picture 1">
            <a:extLst>
              <a:ext uri="{FF2B5EF4-FFF2-40B4-BE49-F238E27FC236}">
                <a16:creationId xmlns:a16="http://schemas.microsoft.com/office/drawing/2014/main" id="{96855B13-9815-4EEB-FED3-E8D7E43343FB}"/>
              </a:ext>
            </a:extLst>
          </p:cNvPr>
          <p:cNvPicPr>
            <a:picLocks noChangeAspect="1"/>
          </p:cNvPicPr>
          <p:nvPr>
            <p:custDataLst>
              <p:tags r:id="rId4"/>
            </p:custDataLst>
          </p:nvPr>
        </p:nvPicPr>
        <p:blipFill>
          <a:blip r:embed="rId6"/>
          <a:stretch>
            <a:fillRect/>
          </a:stretch>
        </p:blipFill>
        <p:spPr>
          <a:xfrm>
            <a:off x="9939096" y="92528"/>
            <a:ext cx="2152075" cy="1329043"/>
          </a:xfrm>
          <a:prstGeom prst="rect">
            <a:avLst/>
          </a:prstGeom>
        </p:spPr>
      </p:pic>
      <p:pic>
        <p:nvPicPr>
          <p:cNvPr id="3" name="Picture 2">
            <a:extLst>
              <a:ext uri="{FF2B5EF4-FFF2-40B4-BE49-F238E27FC236}">
                <a16:creationId xmlns:a16="http://schemas.microsoft.com/office/drawing/2014/main" id="{328CE221-4509-FD1E-FF50-581BD3982CD8}"/>
              </a:ext>
            </a:extLst>
          </p:cNvPr>
          <p:cNvPicPr>
            <a:picLocks noChangeAspect="1"/>
          </p:cNvPicPr>
          <p:nvPr/>
        </p:nvPicPr>
        <p:blipFill>
          <a:blip r:embed="rId7"/>
          <a:stretch>
            <a:fillRect/>
          </a:stretch>
        </p:blipFill>
        <p:spPr>
          <a:xfrm>
            <a:off x="1882558" y="2088698"/>
            <a:ext cx="7617042" cy="4628275"/>
          </a:xfrm>
          <a:prstGeom prst="rect">
            <a:avLst/>
          </a:prstGeom>
        </p:spPr>
      </p:pic>
    </p:spTree>
    <p:extLst>
      <p:ext uri="{BB962C8B-B14F-4D97-AF65-F5344CB8AC3E}">
        <p14:creationId xmlns:p14="http://schemas.microsoft.com/office/powerpoint/2010/main" val="243482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8CEC376-03F8-3142-B391-F90B0548CF41}"/>
              </a:ext>
            </a:extLst>
          </p:cNvPr>
          <p:cNvSpPr txBox="1">
            <a:spLocks/>
          </p:cNvSpPr>
          <p:nvPr>
            <p:custDataLst>
              <p:tags r:id="rId1"/>
            </p:custDataLst>
          </p:nvPr>
        </p:nvSpPr>
        <p:spPr>
          <a:xfrm>
            <a:off x="3038763" y="791340"/>
            <a:ext cx="6849533" cy="428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t>Sondage – Thème des forêts à l’intérieur des limites municipales</a:t>
            </a:r>
          </a:p>
          <a:p>
            <a:pPr marL="0" indent="0">
              <a:buFont typeface="Arial" panose="020B0604020202020204" pitchFamily="34" charset="0"/>
              <a:buNone/>
            </a:pPr>
            <a:endParaRPr lang="fr-CA" sz="2000" dirty="0"/>
          </a:p>
        </p:txBody>
      </p:sp>
      <p:sp>
        <p:nvSpPr>
          <p:cNvPr id="5" name="Title 1">
            <a:extLst>
              <a:ext uri="{FF2B5EF4-FFF2-40B4-BE49-F238E27FC236}">
                <a16:creationId xmlns:a16="http://schemas.microsoft.com/office/drawing/2014/main" id="{4BBEE9F0-CE0B-891D-4507-7A43EDA9F248}"/>
              </a:ext>
            </a:extLst>
          </p:cNvPr>
          <p:cNvSpPr txBox="1">
            <a:spLocks/>
          </p:cNvSpPr>
          <p:nvPr>
            <p:custDataLst>
              <p:tags r:id="rId2"/>
            </p:custDataLst>
          </p:nvPr>
        </p:nvSpPr>
        <p:spPr>
          <a:xfrm>
            <a:off x="262466" y="475192"/>
            <a:ext cx="2861733" cy="8117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5400" dirty="0"/>
              <a:t>Résultats</a:t>
            </a:r>
          </a:p>
        </p:txBody>
      </p:sp>
      <p:sp>
        <p:nvSpPr>
          <p:cNvPr id="6" name="TextBox 5">
            <a:extLst>
              <a:ext uri="{FF2B5EF4-FFF2-40B4-BE49-F238E27FC236}">
                <a16:creationId xmlns:a16="http://schemas.microsoft.com/office/drawing/2014/main" id="{4C4C5924-DCA5-7941-1809-33E7941C99F7}"/>
              </a:ext>
            </a:extLst>
          </p:cNvPr>
          <p:cNvSpPr txBox="1"/>
          <p:nvPr>
            <p:custDataLst>
              <p:tags r:id="rId3"/>
            </p:custDataLst>
          </p:nvPr>
        </p:nvSpPr>
        <p:spPr>
          <a:xfrm>
            <a:off x="338168" y="1752826"/>
            <a:ext cx="10822163" cy="523220"/>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1400" kern="1200" dirty="0">
                <a:solidFill>
                  <a:schemeClr val="tx1"/>
                </a:solidFill>
                <a:latin typeface="+mn-lt"/>
                <a:ea typeface="+mn-ea"/>
                <a:cs typeface="+mn-cs"/>
              </a:rPr>
              <a:t>Constat 3 : De façon générale, les répondant.es indiquent qu’ils et elles veulent être informé.es s’il y a de la récolte forestière sur les lots boisés de la ville, mais ils sont partagés concernant l’idée de récolter du bois sur ces mêmes lots.</a:t>
            </a:r>
            <a:endParaRPr lang="fr-CA" sz="3600" dirty="0">
              <a:solidFill>
                <a:schemeClr val="tx1"/>
              </a:solidFill>
            </a:endParaRPr>
          </a:p>
        </p:txBody>
      </p:sp>
      <p:pic>
        <p:nvPicPr>
          <p:cNvPr id="2" name="Picture 1">
            <a:extLst>
              <a:ext uri="{FF2B5EF4-FFF2-40B4-BE49-F238E27FC236}">
                <a16:creationId xmlns:a16="http://schemas.microsoft.com/office/drawing/2014/main" id="{FDBDBC20-9921-AE1D-18B1-76FF2BFB734D}"/>
              </a:ext>
            </a:extLst>
          </p:cNvPr>
          <p:cNvPicPr>
            <a:picLocks noChangeAspect="1"/>
          </p:cNvPicPr>
          <p:nvPr>
            <p:custDataLst>
              <p:tags r:id="rId4"/>
            </p:custDataLst>
          </p:nvPr>
        </p:nvPicPr>
        <p:blipFill>
          <a:blip r:embed="rId6"/>
          <a:stretch>
            <a:fillRect/>
          </a:stretch>
        </p:blipFill>
        <p:spPr>
          <a:xfrm>
            <a:off x="9939096" y="107635"/>
            <a:ext cx="2152075" cy="1329043"/>
          </a:xfrm>
          <a:prstGeom prst="rect">
            <a:avLst/>
          </a:prstGeom>
        </p:spPr>
      </p:pic>
      <p:pic>
        <p:nvPicPr>
          <p:cNvPr id="3" name="Picture 2">
            <a:extLst>
              <a:ext uri="{FF2B5EF4-FFF2-40B4-BE49-F238E27FC236}">
                <a16:creationId xmlns:a16="http://schemas.microsoft.com/office/drawing/2014/main" id="{7CD240F3-FCE2-EC5D-4181-C904FA48E144}"/>
              </a:ext>
            </a:extLst>
          </p:cNvPr>
          <p:cNvPicPr>
            <a:picLocks noChangeAspect="1"/>
          </p:cNvPicPr>
          <p:nvPr/>
        </p:nvPicPr>
        <p:blipFill>
          <a:blip r:embed="rId7"/>
          <a:stretch>
            <a:fillRect/>
          </a:stretch>
        </p:blipFill>
        <p:spPr>
          <a:xfrm>
            <a:off x="1542710" y="2365114"/>
            <a:ext cx="8413077" cy="4310191"/>
          </a:xfrm>
          <a:prstGeom prst="rect">
            <a:avLst/>
          </a:prstGeom>
        </p:spPr>
      </p:pic>
    </p:spTree>
    <p:extLst>
      <p:ext uri="{BB962C8B-B14F-4D97-AF65-F5344CB8AC3E}">
        <p14:creationId xmlns:p14="http://schemas.microsoft.com/office/powerpoint/2010/main" val="3172645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B1C1BF9-97E0-01D0-85C1-3D588D75056D}"/>
              </a:ext>
            </a:extLst>
          </p:cNvPr>
          <p:cNvSpPr txBox="1">
            <a:spLocks/>
          </p:cNvSpPr>
          <p:nvPr>
            <p:custDataLst>
              <p:tags r:id="rId1"/>
            </p:custDataLst>
          </p:nvPr>
        </p:nvSpPr>
        <p:spPr>
          <a:xfrm>
            <a:off x="2937933" y="825633"/>
            <a:ext cx="6900333" cy="375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t>Sondage – Thème des forêts à l’intérieur des limites municipales</a:t>
            </a:r>
          </a:p>
          <a:p>
            <a:pPr marL="0" indent="0">
              <a:buFont typeface="Arial" panose="020B0604020202020204" pitchFamily="34" charset="0"/>
              <a:buNone/>
            </a:pPr>
            <a:endParaRPr lang="fr-CA" sz="2000" dirty="0"/>
          </a:p>
        </p:txBody>
      </p:sp>
      <p:sp>
        <p:nvSpPr>
          <p:cNvPr id="5" name="Title 1">
            <a:extLst>
              <a:ext uri="{FF2B5EF4-FFF2-40B4-BE49-F238E27FC236}">
                <a16:creationId xmlns:a16="http://schemas.microsoft.com/office/drawing/2014/main" id="{D08D7792-71DB-8F41-3CA0-FF624F17C635}"/>
              </a:ext>
            </a:extLst>
          </p:cNvPr>
          <p:cNvSpPr txBox="1">
            <a:spLocks/>
          </p:cNvSpPr>
          <p:nvPr>
            <p:custDataLst>
              <p:tags r:id="rId2"/>
            </p:custDataLst>
          </p:nvPr>
        </p:nvSpPr>
        <p:spPr>
          <a:xfrm>
            <a:off x="225728" y="424392"/>
            <a:ext cx="2836333" cy="8879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5400" dirty="0"/>
              <a:t>Résultats</a:t>
            </a:r>
          </a:p>
        </p:txBody>
      </p:sp>
      <p:sp>
        <p:nvSpPr>
          <p:cNvPr id="6" name="TextBox 5">
            <a:extLst>
              <a:ext uri="{FF2B5EF4-FFF2-40B4-BE49-F238E27FC236}">
                <a16:creationId xmlns:a16="http://schemas.microsoft.com/office/drawing/2014/main" id="{3AC513ED-0D2A-D1B7-564C-EE5886316071}"/>
              </a:ext>
            </a:extLst>
          </p:cNvPr>
          <p:cNvSpPr txBox="1"/>
          <p:nvPr>
            <p:custDataLst>
              <p:tags r:id="rId3"/>
            </p:custDataLst>
          </p:nvPr>
        </p:nvSpPr>
        <p:spPr>
          <a:xfrm>
            <a:off x="344262" y="1486261"/>
            <a:ext cx="10827321" cy="307777"/>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1400" kern="1200" dirty="0">
                <a:solidFill>
                  <a:schemeClr val="tx1"/>
                </a:solidFill>
                <a:latin typeface="+mn-lt"/>
                <a:ea typeface="+mn-ea"/>
                <a:cs typeface="+mn-cs"/>
              </a:rPr>
              <a:t>Constat 4 : Les répondant.es considèrent que des valeurs fauniques et de conservation forestière sont importantes pour les boisés municipaux. </a:t>
            </a:r>
            <a:endParaRPr lang="fr-CA" sz="3600" dirty="0">
              <a:solidFill>
                <a:schemeClr val="tx1"/>
              </a:solidFill>
            </a:endParaRPr>
          </a:p>
        </p:txBody>
      </p:sp>
      <p:pic>
        <p:nvPicPr>
          <p:cNvPr id="2" name="Picture 1">
            <a:extLst>
              <a:ext uri="{FF2B5EF4-FFF2-40B4-BE49-F238E27FC236}">
                <a16:creationId xmlns:a16="http://schemas.microsoft.com/office/drawing/2014/main" id="{D4C3C73C-00EF-67E1-10CA-A5C3F2F03FF9}"/>
              </a:ext>
            </a:extLst>
          </p:cNvPr>
          <p:cNvPicPr>
            <a:picLocks noChangeAspect="1"/>
          </p:cNvPicPr>
          <p:nvPr>
            <p:custDataLst>
              <p:tags r:id="rId4"/>
            </p:custDataLst>
          </p:nvPr>
        </p:nvPicPr>
        <p:blipFill>
          <a:blip r:embed="rId6"/>
          <a:stretch>
            <a:fillRect/>
          </a:stretch>
        </p:blipFill>
        <p:spPr>
          <a:xfrm>
            <a:off x="9994720" y="63754"/>
            <a:ext cx="2152075" cy="1329043"/>
          </a:xfrm>
          <a:prstGeom prst="rect">
            <a:avLst/>
          </a:prstGeom>
        </p:spPr>
      </p:pic>
      <p:pic>
        <p:nvPicPr>
          <p:cNvPr id="3" name="Picture 2">
            <a:extLst>
              <a:ext uri="{FF2B5EF4-FFF2-40B4-BE49-F238E27FC236}">
                <a16:creationId xmlns:a16="http://schemas.microsoft.com/office/drawing/2014/main" id="{288F4206-5243-EB88-42B5-175E92483281}"/>
              </a:ext>
            </a:extLst>
          </p:cNvPr>
          <p:cNvPicPr>
            <a:picLocks noChangeAspect="1"/>
          </p:cNvPicPr>
          <p:nvPr/>
        </p:nvPicPr>
        <p:blipFill>
          <a:blip r:embed="rId7"/>
          <a:stretch>
            <a:fillRect/>
          </a:stretch>
        </p:blipFill>
        <p:spPr>
          <a:xfrm>
            <a:off x="1438042" y="1887502"/>
            <a:ext cx="8721959" cy="4938537"/>
          </a:xfrm>
          <a:prstGeom prst="rect">
            <a:avLst/>
          </a:prstGeom>
        </p:spPr>
      </p:pic>
    </p:spTree>
    <p:extLst>
      <p:ext uri="{BB962C8B-B14F-4D97-AF65-F5344CB8AC3E}">
        <p14:creationId xmlns:p14="http://schemas.microsoft.com/office/powerpoint/2010/main" val="2914514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96F838-AD3B-35BF-00B5-2A55E3D0DF7C}"/>
              </a:ext>
            </a:extLst>
          </p:cNvPr>
          <p:cNvSpPr txBox="1">
            <a:spLocks/>
          </p:cNvSpPr>
          <p:nvPr>
            <p:custDataLst>
              <p:tags r:id="rId1"/>
            </p:custDataLst>
          </p:nvPr>
        </p:nvSpPr>
        <p:spPr>
          <a:xfrm>
            <a:off x="2929467" y="865438"/>
            <a:ext cx="6815667" cy="3420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t>Sondage – Thème des forêts à l’intérieur des limites municipales</a:t>
            </a:r>
          </a:p>
          <a:p>
            <a:pPr marL="0" indent="0">
              <a:buFont typeface="Arial" panose="020B0604020202020204" pitchFamily="34" charset="0"/>
              <a:buNone/>
            </a:pPr>
            <a:endParaRPr lang="fr-CA" sz="2000" dirty="0"/>
          </a:p>
        </p:txBody>
      </p:sp>
      <p:sp>
        <p:nvSpPr>
          <p:cNvPr id="5" name="Title 1">
            <a:extLst>
              <a:ext uri="{FF2B5EF4-FFF2-40B4-BE49-F238E27FC236}">
                <a16:creationId xmlns:a16="http://schemas.microsoft.com/office/drawing/2014/main" id="{BB9A4EC2-7A28-4E62-B389-09D708151D8F}"/>
              </a:ext>
            </a:extLst>
          </p:cNvPr>
          <p:cNvSpPr txBox="1">
            <a:spLocks/>
          </p:cNvSpPr>
          <p:nvPr>
            <p:custDataLst>
              <p:tags r:id="rId2"/>
            </p:custDataLst>
          </p:nvPr>
        </p:nvSpPr>
        <p:spPr>
          <a:xfrm>
            <a:off x="282146" y="468799"/>
            <a:ext cx="2709333" cy="8540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5400" dirty="0"/>
              <a:t>Résultats</a:t>
            </a:r>
          </a:p>
        </p:txBody>
      </p:sp>
      <p:sp>
        <p:nvSpPr>
          <p:cNvPr id="6" name="TextBox 5">
            <a:extLst>
              <a:ext uri="{FF2B5EF4-FFF2-40B4-BE49-F238E27FC236}">
                <a16:creationId xmlns:a16="http://schemas.microsoft.com/office/drawing/2014/main" id="{157713C1-BC61-339C-831B-CEBCF65675AB}"/>
              </a:ext>
            </a:extLst>
          </p:cNvPr>
          <p:cNvSpPr txBox="1"/>
          <p:nvPr>
            <p:custDataLst>
              <p:tags r:id="rId3"/>
            </p:custDataLst>
          </p:nvPr>
        </p:nvSpPr>
        <p:spPr>
          <a:xfrm>
            <a:off x="294640" y="1376414"/>
            <a:ext cx="10820678" cy="523220"/>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1400" kern="1200" dirty="0">
                <a:solidFill>
                  <a:schemeClr val="tx1"/>
                </a:solidFill>
                <a:latin typeface="+mn-lt"/>
                <a:ea typeface="+mn-ea"/>
                <a:cs typeface="+mn-cs"/>
              </a:rPr>
              <a:t>Constat 5 :  De façon générale, les répondant.es semblent indiquer qu’ils et elles veulent un meilleur encadrement à l’égard de la dimension des coupes forestières à l’intérieur de la municipalité</a:t>
            </a:r>
            <a:endParaRPr lang="fr-CA" sz="3600" dirty="0">
              <a:solidFill>
                <a:schemeClr val="tx1"/>
              </a:solidFill>
            </a:endParaRPr>
          </a:p>
        </p:txBody>
      </p:sp>
      <p:pic>
        <p:nvPicPr>
          <p:cNvPr id="2" name="Picture 1">
            <a:extLst>
              <a:ext uri="{FF2B5EF4-FFF2-40B4-BE49-F238E27FC236}">
                <a16:creationId xmlns:a16="http://schemas.microsoft.com/office/drawing/2014/main" id="{1BFBAB41-DE13-7339-3E93-4E9488BECCE4}"/>
              </a:ext>
            </a:extLst>
          </p:cNvPr>
          <p:cNvPicPr>
            <a:picLocks noChangeAspect="1"/>
          </p:cNvPicPr>
          <p:nvPr>
            <p:custDataLst>
              <p:tags r:id="rId4"/>
            </p:custDataLst>
          </p:nvPr>
        </p:nvPicPr>
        <p:blipFill>
          <a:blip r:embed="rId6"/>
          <a:stretch>
            <a:fillRect/>
          </a:stretch>
        </p:blipFill>
        <p:spPr>
          <a:xfrm>
            <a:off x="10092267" y="47372"/>
            <a:ext cx="2066635" cy="1276278"/>
          </a:xfrm>
          <a:prstGeom prst="rect">
            <a:avLst/>
          </a:prstGeom>
        </p:spPr>
      </p:pic>
      <p:pic>
        <p:nvPicPr>
          <p:cNvPr id="3" name="Picture 2">
            <a:extLst>
              <a:ext uri="{FF2B5EF4-FFF2-40B4-BE49-F238E27FC236}">
                <a16:creationId xmlns:a16="http://schemas.microsoft.com/office/drawing/2014/main" id="{9B5F27E1-6E3B-5C55-3C03-8EB944EDC086}"/>
              </a:ext>
            </a:extLst>
          </p:cNvPr>
          <p:cNvPicPr>
            <a:picLocks noChangeAspect="1"/>
          </p:cNvPicPr>
          <p:nvPr/>
        </p:nvPicPr>
        <p:blipFill>
          <a:blip r:embed="rId7"/>
          <a:stretch>
            <a:fillRect/>
          </a:stretch>
        </p:blipFill>
        <p:spPr>
          <a:xfrm>
            <a:off x="1806036" y="2068571"/>
            <a:ext cx="8200791" cy="4648943"/>
          </a:xfrm>
          <a:prstGeom prst="rect">
            <a:avLst/>
          </a:prstGeom>
        </p:spPr>
      </p:pic>
    </p:spTree>
    <p:extLst>
      <p:ext uri="{BB962C8B-B14F-4D97-AF65-F5344CB8AC3E}">
        <p14:creationId xmlns:p14="http://schemas.microsoft.com/office/powerpoint/2010/main" val="39285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EC49C85-7B1C-EF61-8114-3324E4838512}"/>
              </a:ext>
            </a:extLst>
          </p:cNvPr>
          <p:cNvSpPr txBox="1">
            <a:spLocks/>
          </p:cNvSpPr>
          <p:nvPr>
            <p:custDataLst>
              <p:tags r:id="rId1"/>
            </p:custDataLst>
          </p:nvPr>
        </p:nvSpPr>
        <p:spPr>
          <a:xfrm>
            <a:off x="838200" y="1656094"/>
            <a:ext cx="10515600" cy="47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dirty="0"/>
              <a:t>Sondage – Les commentaires</a:t>
            </a:r>
          </a:p>
        </p:txBody>
      </p:sp>
      <p:sp>
        <p:nvSpPr>
          <p:cNvPr id="5" name="Title 1">
            <a:extLst>
              <a:ext uri="{FF2B5EF4-FFF2-40B4-BE49-F238E27FC236}">
                <a16:creationId xmlns:a16="http://schemas.microsoft.com/office/drawing/2014/main" id="{67895EF2-9B27-2B5A-BEDF-596851B10CDF}"/>
              </a:ext>
            </a:extLst>
          </p:cNvPr>
          <p:cNvSpPr txBox="1">
            <a:spLocks/>
          </p:cNvSpPr>
          <p:nvPr>
            <p:custDataLst>
              <p:tags r:id="rId2"/>
            </p:custDataLst>
          </p:nvPr>
        </p:nvSpPr>
        <p:spPr>
          <a:xfrm>
            <a:off x="838200" y="365126"/>
            <a:ext cx="10515600" cy="10112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5400" dirty="0"/>
              <a:t>Résultats</a:t>
            </a:r>
          </a:p>
        </p:txBody>
      </p:sp>
      <p:sp>
        <p:nvSpPr>
          <p:cNvPr id="6" name="TextBox 5">
            <a:extLst>
              <a:ext uri="{FF2B5EF4-FFF2-40B4-BE49-F238E27FC236}">
                <a16:creationId xmlns:a16="http://schemas.microsoft.com/office/drawing/2014/main" id="{767F913A-300E-7C8B-D51D-7B0797A32590}"/>
              </a:ext>
            </a:extLst>
          </p:cNvPr>
          <p:cNvSpPr txBox="1"/>
          <p:nvPr>
            <p:custDataLst>
              <p:tags r:id="rId3"/>
            </p:custDataLst>
          </p:nvPr>
        </p:nvSpPr>
        <p:spPr>
          <a:xfrm>
            <a:off x="355599" y="2304926"/>
            <a:ext cx="4690534" cy="4175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defTabSz="497434">
              <a:spcAft>
                <a:spcPts val="384"/>
              </a:spcAft>
            </a:pPr>
            <a:r>
              <a:rPr lang="fr-CA" sz="2000" dirty="0">
                <a:solidFill>
                  <a:schemeClr val="bg1"/>
                </a:solidFill>
              </a:rPr>
              <a:t>Constats généraux pour les commentaires à l’égard des forêts à l’intérieur des limites de la ville : </a:t>
            </a:r>
          </a:p>
          <a:p>
            <a:pPr marL="742950" indent="-742950" defTabSz="497434">
              <a:spcAft>
                <a:spcPts val="384"/>
              </a:spcAft>
              <a:buAutoNum type="arabicPeriod"/>
            </a:pPr>
            <a:r>
              <a:rPr lang="fr-CA" sz="1400" dirty="0">
                <a:solidFill>
                  <a:schemeClr val="bg1"/>
                </a:solidFill>
              </a:rPr>
              <a:t>Plusieurs ont indiqué que la Ville ne devrait pas considérer une règlementation entourant la coupe sur les boisés  (9x)</a:t>
            </a:r>
          </a:p>
          <a:p>
            <a:pPr marL="742950" indent="-742950" defTabSz="497434">
              <a:spcAft>
                <a:spcPts val="384"/>
              </a:spcAft>
              <a:buAutoNum type="arabicPeriod"/>
            </a:pPr>
            <a:r>
              <a:rPr lang="fr-CA" sz="1400" dirty="0">
                <a:solidFill>
                  <a:schemeClr val="bg1"/>
                </a:solidFill>
              </a:rPr>
              <a:t>Parmi ceux-ci, certains ont indiqué que des compensations financières seraient de mise si on règlemente la coupe (6x)</a:t>
            </a:r>
          </a:p>
          <a:p>
            <a:pPr defTabSz="497434">
              <a:spcAft>
                <a:spcPts val="384"/>
              </a:spcAft>
            </a:pPr>
            <a:endParaRPr lang="fr-CA" sz="1400" b="1" u="sng" dirty="0">
              <a:solidFill>
                <a:schemeClr val="bg1"/>
              </a:solidFill>
              <a:effectLst>
                <a:outerShdw blurRad="38100" dist="38100" dir="2700000" algn="tl">
                  <a:srgbClr val="000000">
                    <a:alpha val="43137"/>
                  </a:srgbClr>
                </a:outerShdw>
              </a:effectLst>
            </a:endParaRPr>
          </a:p>
          <a:p>
            <a:pPr algn="ctr" defTabSz="497434">
              <a:spcAft>
                <a:spcPts val="384"/>
              </a:spcAft>
            </a:pPr>
            <a:r>
              <a:rPr lang="fr-CA" sz="1400" b="1" u="sng" dirty="0">
                <a:solidFill>
                  <a:schemeClr val="bg1"/>
                </a:solidFill>
                <a:effectLst>
                  <a:outerShdw blurRad="38100" dist="38100" dir="2700000" algn="tl">
                    <a:srgbClr val="000000">
                      <a:alpha val="43137"/>
                    </a:srgbClr>
                  </a:outerShdw>
                </a:effectLst>
              </a:rPr>
              <a:t>En contrepartie</a:t>
            </a:r>
          </a:p>
          <a:p>
            <a:pPr marL="742950" indent="-742950" defTabSz="497434">
              <a:spcAft>
                <a:spcPts val="384"/>
              </a:spcAft>
              <a:buAutoNum type="arabicPeriod"/>
            </a:pPr>
            <a:endParaRPr lang="fr-CA" sz="1400" dirty="0">
              <a:solidFill>
                <a:schemeClr val="bg1"/>
              </a:solidFill>
            </a:endParaRPr>
          </a:p>
          <a:p>
            <a:pPr marL="742950" indent="-742950" defTabSz="497434">
              <a:spcAft>
                <a:spcPts val="384"/>
              </a:spcAft>
              <a:buFont typeface="+mj-lt"/>
              <a:buAutoNum type="arabicPeriod" startAt="3"/>
            </a:pPr>
            <a:r>
              <a:rPr lang="fr-CA" sz="1400" dirty="0">
                <a:solidFill>
                  <a:schemeClr val="bg1"/>
                </a:solidFill>
              </a:rPr>
              <a:t>Plusieurs répondants ont indiqué qu’on devrait interdire les coupes à blanc (5x)</a:t>
            </a:r>
          </a:p>
          <a:p>
            <a:pPr marL="742950" indent="-742950" defTabSz="497434">
              <a:spcAft>
                <a:spcPts val="384"/>
              </a:spcAft>
              <a:buFont typeface="+mj-lt"/>
              <a:buAutoNum type="arabicPeriod" startAt="3"/>
            </a:pPr>
            <a:r>
              <a:rPr lang="fr-CA" sz="1400" dirty="0">
                <a:solidFill>
                  <a:schemeClr val="bg1"/>
                </a:solidFill>
              </a:rPr>
              <a:t>Un certain nombre aimerait voir des règles limitant les coupes (5x)</a:t>
            </a:r>
          </a:p>
        </p:txBody>
      </p:sp>
      <p:pic>
        <p:nvPicPr>
          <p:cNvPr id="9" name="Picture 8">
            <a:extLst>
              <a:ext uri="{FF2B5EF4-FFF2-40B4-BE49-F238E27FC236}">
                <a16:creationId xmlns:a16="http://schemas.microsoft.com/office/drawing/2014/main" id="{17943C2E-6AB9-E19B-A199-6CB22A42E1AF}"/>
              </a:ext>
            </a:extLst>
          </p:cNvPr>
          <p:cNvPicPr>
            <a:picLocks noChangeAspect="1"/>
          </p:cNvPicPr>
          <p:nvPr>
            <p:custDataLst>
              <p:tags r:id="rId4"/>
            </p:custDataLst>
          </p:nvPr>
        </p:nvPicPr>
        <p:blipFill>
          <a:blip r:embed="rId8"/>
          <a:stretch>
            <a:fillRect/>
          </a:stretch>
        </p:blipFill>
        <p:spPr>
          <a:xfrm>
            <a:off x="5194865" y="2304926"/>
            <a:ext cx="6492803" cy="4285859"/>
          </a:xfrm>
          <a:prstGeom prst="rect">
            <a:avLst/>
          </a:prstGeom>
        </p:spPr>
      </p:pic>
      <p:sp>
        <p:nvSpPr>
          <p:cNvPr id="2" name="Oval 1">
            <a:extLst>
              <a:ext uri="{FF2B5EF4-FFF2-40B4-BE49-F238E27FC236}">
                <a16:creationId xmlns:a16="http://schemas.microsoft.com/office/drawing/2014/main" id="{F99F58AB-B420-1058-1577-233B575232D1}"/>
              </a:ext>
            </a:extLst>
          </p:cNvPr>
          <p:cNvSpPr/>
          <p:nvPr>
            <p:custDataLst>
              <p:tags r:id="rId5"/>
            </p:custDataLst>
          </p:nvPr>
        </p:nvSpPr>
        <p:spPr>
          <a:xfrm>
            <a:off x="5427133" y="2760133"/>
            <a:ext cx="2379134" cy="965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a:extLst>
              <a:ext uri="{FF2B5EF4-FFF2-40B4-BE49-F238E27FC236}">
                <a16:creationId xmlns:a16="http://schemas.microsoft.com/office/drawing/2014/main" id="{95C2259B-FAFE-81C1-A7DD-1FBE16EA8473}"/>
              </a:ext>
            </a:extLst>
          </p:cNvPr>
          <p:cNvPicPr>
            <a:picLocks noChangeAspect="1"/>
          </p:cNvPicPr>
          <p:nvPr>
            <p:custDataLst>
              <p:tags r:id="rId6"/>
            </p:custDataLst>
          </p:nvPr>
        </p:nvPicPr>
        <p:blipFill>
          <a:blip r:embed="rId9"/>
          <a:stretch>
            <a:fillRect/>
          </a:stretch>
        </p:blipFill>
        <p:spPr>
          <a:xfrm>
            <a:off x="9972962" y="47371"/>
            <a:ext cx="2152075" cy="1329043"/>
          </a:xfrm>
          <a:prstGeom prst="rect">
            <a:avLst/>
          </a:prstGeom>
        </p:spPr>
      </p:pic>
    </p:spTree>
    <p:extLst>
      <p:ext uri="{BB962C8B-B14F-4D97-AF65-F5344CB8AC3E}">
        <p14:creationId xmlns:p14="http://schemas.microsoft.com/office/powerpoint/2010/main" val="156353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ad with trees and grass&#10;&#10;Description automatically generated">
            <a:extLst>
              <a:ext uri="{FF2B5EF4-FFF2-40B4-BE49-F238E27FC236}">
                <a16:creationId xmlns:a16="http://schemas.microsoft.com/office/drawing/2014/main" id="{28EE0347-8A20-D543-EC4B-E04764E3BD3B}"/>
              </a:ext>
            </a:extLst>
          </p:cNvPr>
          <p:cNvPicPr>
            <a:picLocks noChangeAspect="1"/>
          </p:cNvPicPr>
          <p:nvPr>
            <p:custDataLst>
              <p:tags r:id="rId2"/>
            </p:custDataLst>
          </p:nvPr>
        </p:nvPicPr>
        <p:blipFill rotWithShape="1">
          <a:blip r:embed="rId13"/>
          <a:srcRect t="9077" r="-2" b="907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ath in a forest&#10;&#10;Description automatically generated">
            <a:extLst>
              <a:ext uri="{FF2B5EF4-FFF2-40B4-BE49-F238E27FC236}">
                <a16:creationId xmlns:a16="http://schemas.microsoft.com/office/drawing/2014/main" id="{862E673B-AD7C-5DFF-3C14-5CF6B2CF78E2}"/>
              </a:ext>
            </a:extLst>
          </p:cNvPr>
          <p:cNvPicPr>
            <a:picLocks noChangeAspect="1"/>
          </p:cNvPicPr>
          <p:nvPr>
            <p:custDataLst>
              <p:tags r:id="rId3"/>
            </p:custDataLst>
          </p:nvPr>
        </p:nvPicPr>
        <p:blipFill rotWithShape="1">
          <a:blip r:embed="rId14"/>
          <a:srcRect t="21039" r="-2" b="972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3" name="Freeform: Shape 3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EC83611-425D-4E07-82B0-884BA173C2BD}"/>
              </a:ext>
            </a:extLst>
          </p:cNvPr>
          <p:cNvSpPr>
            <a:spLocks noGrp="1"/>
          </p:cNvSpPr>
          <p:nvPr>
            <p:ph type="title"/>
            <p:custDataLst>
              <p:tags r:id="rId6"/>
            </p:custDataLst>
          </p:nvPr>
        </p:nvSpPr>
        <p:spPr>
          <a:xfrm>
            <a:off x="448056" y="859536"/>
            <a:ext cx="4832802" cy="1243584"/>
          </a:xfrm>
        </p:spPr>
        <p:txBody>
          <a:bodyPr>
            <a:normAutofit/>
          </a:bodyPr>
          <a:lstStyle/>
          <a:p>
            <a:r>
              <a:rPr lang="fr-CA" sz="3400" dirty="0"/>
              <a:t>Objectif de la démarche</a:t>
            </a:r>
          </a:p>
        </p:txBody>
      </p:sp>
      <p:sp>
        <p:nvSpPr>
          <p:cNvPr id="37" name="Rectangle 3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9" name="Rectangle 3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8"/>
            </p:custDataLst>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9"/>
            </p:custDataLst>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F116571-F556-40C3-9E85-8439462E9245}"/>
              </a:ext>
            </a:extLst>
          </p:cNvPr>
          <p:cNvSpPr>
            <a:spLocks noGrp="1"/>
          </p:cNvSpPr>
          <p:nvPr>
            <p:ph idx="1"/>
            <p:custDataLst>
              <p:tags r:id="rId10"/>
            </p:custDataLst>
          </p:nvPr>
        </p:nvSpPr>
        <p:spPr>
          <a:xfrm>
            <a:off x="258554" y="2467928"/>
            <a:ext cx="5431046" cy="3424871"/>
          </a:xfrm>
        </p:spPr>
        <p:txBody>
          <a:bodyPr>
            <a:normAutofit fontScale="92500" lnSpcReduction="10000"/>
          </a:bodyPr>
          <a:lstStyle/>
          <a:p>
            <a:pPr marL="0" indent="0">
              <a:buNone/>
            </a:pPr>
            <a:r>
              <a:rPr lang="fr-CA" sz="2000" dirty="0">
                <a:effectLst/>
                <a:latin typeface="Calibri" panose="020F0502020204030204" pitchFamily="34" charset="0"/>
                <a:ea typeface="Calibri" panose="020F0502020204030204" pitchFamily="34" charset="0"/>
                <a:cs typeface="Arial" panose="020B0604020202020204" pitchFamily="34" charset="0"/>
              </a:rPr>
              <a:t>La Ville d’Edmundston </a:t>
            </a:r>
            <a:r>
              <a:rPr lang="fr-CA" sz="2000" dirty="0">
                <a:latin typeface="Calibri" panose="020F0502020204030204" pitchFamily="34" charset="0"/>
                <a:ea typeface="Calibri" panose="020F0502020204030204" pitchFamily="34" charset="0"/>
                <a:cs typeface="Arial" panose="020B0604020202020204" pitchFamily="34" charset="0"/>
              </a:rPr>
              <a:t>a voulu </a:t>
            </a:r>
            <a:r>
              <a:rPr lang="fr-CA" sz="2000" dirty="0">
                <a:effectLst/>
                <a:latin typeface="Calibri" panose="020F0502020204030204" pitchFamily="34" charset="0"/>
                <a:ea typeface="Calibri" panose="020F0502020204030204" pitchFamily="34" charset="0"/>
                <a:cs typeface="Arial" panose="020B0604020202020204" pitchFamily="34" charset="0"/>
              </a:rPr>
              <a:t>solliciter des opinions et commentaires du public à propos de la </a:t>
            </a:r>
            <a:r>
              <a:rPr lang="fr-CA" sz="2000" u="sng" dirty="0">
                <a:effectLst/>
                <a:latin typeface="Calibri" panose="020F0502020204030204" pitchFamily="34" charset="0"/>
                <a:ea typeface="Calibri" panose="020F0502020204030204" pitchFamily="34" charset="0"/>
                <a:cs typeface="Arial" panose="020B0604020202020204" pitchFamily="34" charset="0"/>
              </a:rPr>
              <a:t>forêt urbaine.</a:t>
            </a:r>
            <a:r>
              <a:rPr lang="fr-CA" sz="2000" dirty="0">
                <a:effectLst/>
                <a:latin typeface="Calibri" panose="020F0502020204030204" pitchFamily="34" charset="0"/>
                <a:ea typeface="Calibri" panose="020F0502020204030204" pitchFamily="34" charset="0"/>
                <a:cs typeface="Arial" panose="020B0604020202020204" pitchFamily="34" charset="0"/>
              </a:rPr>
              <a:t> </a:t>
            </a:r>
          </a:p>
          <a:p>
            <a:pPr marL="0" indent="0">
              <a:buNone/>
            </a:pPr>
            <a:r>
              <a:rPr lang="fr-CA" sz="2000" dirty="0">
                <a:latin typeface="Calibri" panose="020F0502020204030204" pitchFamily="34" charset="0"/>
                <a:ea typeface="Calibri" panose="020F0502020204030204" pitchFamily="34" charset="0"/>
                <a:cs typeface="Arial" panose="020B0604020202020204" pitchFamily="34" charset="0"/>
              </a:rPr>
              <a:t>L’information générée par cette consultation aidera dans la mise au point </a:t>
            </a:r>
            <a:r>
              <a:rPr lang="fr-CA" sz="2000" u="sng" dirty="0">
                <a:latin typeface="Calibri" panose="020F0502020204030204" pitchFamily="34" charset="0"/>
                <a:ea typeface="Calibri" panose="020F0502020204030204" pitchFamily="34" charset="0"/>
                <a:cs typeface="Arial" panose="020B0604020202020204" pitchFamily="34" charset="0"/>
              </a:rPr>
              <a:t>d’un plan directeur de la foresterie urbaine</a:t>
            </a:r>
            <a:r>
              <a:rPr lang="fr-CA" sz="2000" dirty="0">
                <a:latin typeface="Calibri" panose="020F0502020204030204" pitchFamily="34" charset="0"/>
                <a:ea typeface="Calibri" panose="020F0502020204030204" pitchFamily="34" charset="0"/>
                <a:cs typeface="Arial" panose="020B0604020202020204" pitchFamily="34" charset="0"/>
              </a:rPr>
              <a:t> et assurer que les arbres et les lots boisés de la ville </a:t>
            </a:r>
            <a:r>
              <a:rPr lang="fr-CA" sz="2000" dirty="0">
                <a:effectLst/>
                <a:latin typeface="Calibri" panose="020F0502020204030204" pitchFamily="34" charset="0"/>
                <a:ea typeface="Calibri" panose="020F0502020204030204" pitchFamily="34" charset="0"/>
                <a:cs typeface="Arial" panose="020B0604020202020204" pitchFamily="34" charset="0"/>
              </a:rPr>
              <a:t>continuent de répondre aux multiples besoins de la communauté.</a:t>
            </a:r>
          </a:p>
          <a:p>
            <a:pPr marL="0" indent="0">
              <a:buNone/>
            </a:pPr>
            <a:r>
              <a:rPr lang="fr-CA" sz="2000" dirty="0">
                <a:effectLst/>
                <a:latin typeface="Calibri" panose="020F0502020204030204" pitchFamily="34" charset="0"/>
                <a:ea typeface="Calibri" panose="020F0502020204030204" pitchFamily="34" charset="0"/>
                <a:cs typeface="Arial" panose="020B0604020202020204" pitchFamily="34" charset="0"/>
              </a:rPr>
              <a:t>Tout au long du processus, deux thèmes ont été investigués : </a:t>
            </a:r>
          </a:p>
          <a:p>
            <a:r>
              <a:rPr lang="fr-CA" sz="2000" dirty="0">
                <a:effectLst/>
                <a:latin typeface="Calibri" panose="020F0502020204030204" pitchFamily="34" charset="0"/>
                <a:ea typeface="Calibri" panose="020F0502020204030204" pitchFamily="34" charset="0"/>
                <a:cs typeface="Arial" panose="020B0604020202020204" pitchFamily="34" charset="0"/>
              </a:rPr>
              <a:t>les arbres en ville;</a:t>
            </a:r>
          </a:p>
          <a:p>
            <a:r>
              <a:rPr lang="fr-CA" sz="2000" dirty="0">
                <a:effectLst/>
                <a:latin typeface="Calibri" panose="020F0502020204030204" pitchFamily="34" charset="0"/>
                <a:ea typeface="Calibri" panose="020F0502020204030204" pitchFamily="34" charset="0"/>
                <a:cs typeface="Arial" panose="020B0604020202020204" pitchFamily="34" charset="0"/>
              </a:rPr>
              <a:t>les lots boisés à l’intérieur des limites de la ville.</a:t>
            </a:r>
          </a:p>
        </p:txBody>
      </p:sp>
      <p:sp>
        <p:nvSpPr>
          <p:cNvPr id="8" name="TextBox 7">
            <a:extLst>
              <a:ext uri="{FF2B5EF4-FFF2-40B4-BE49-F238E27FC236}">
                <a16:creationId xmlns:a16="http://schemas.microsoft.com/office/drawing/2014/main" id="{5564C523-30AC-B47B-823F-06C4E417FD4A}"/>
              </a:ext>
            </a:extLst>
          </p:cNvPr>
          <p:cNvSpPr txBox="1"/>
          <p:nvPr>
            <p:custDataLst>
              <p:tags r:id="rId11"/>
            </p:custDataLst>
          </p:nvPr>
        </p:nvSpPr>
        <p:spPr>
          <a:xfrm>
            <a:off x="6953540" y="6627168"/>
            <a:ext cx="5238459" cy="230832"/>
          </a:xfrm>
          <a:prstGeom prst="rect">
            <a:avLst/>
          </a:prstGeom>
          <a:noFill/>
        </p:spPr>
        <p:txBody>
          <a:bodyPr wrap="square">
            <a:spAutoFit/>
          </a:bodyPr>
          <a:lstStyle/>
          <a:p>
            <a:r>
              <a:rPr lang="fr-CA" sz="900" dirty="0">
                <a:solidFill>
                  <a:schemeClr val="bg1"/>
                </a:solidFill>
              </a:rPr>
              <a:t>Source: </a:t>
            </a:r>
            <a:r>
              <a:rPr lang="fr-CA" sz="900" dirty="0" err="1">
                <a:solidFill>
                  <a:schemeClr val="bg1"/>
                </a:solidFill>
              </a:rPr>
              <a:t>Hiking</a:t>
            </a:r>
            <a:r>
              <a:rPr lang="fr-CA" sz="900" dirty="0">
                <a:solidFill>
                  <a:schemeClr val="bg1"/>
                </a:solidFill>
              </a:rPr>
              <a:t> NB: https://www.facebook.com/photo/?fbid=626339686336474&amp;set=pcb.626339796336463</a:t>
            </a:r>
          </a:p>
        </p:txBody>
      </p:sp>
    </p:spTree>
    <p:extLst>
      <p:ext uri="{BB962C8B-B14F-4D97-AF65-F5344CB8AC3E}">
        <p14:creationId xmlns:p14="http://schemas.microsoft.com/office/powerpoint/2010/main" val="2505750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089C-3A3D-DD5F-C7D0-52054C64CDEB}"/>
              </a:ext>
            </a:extLst>
          </p:cNvPr>
          <p:cNvSpPr>
            <a:spLocks noGrp="1"/>
          </p:cNvSpPr>
          <p:nvPr>
            <p:ph type="title"/>
          </p:nvPr>
        </p:nvSpPr>
        <p:spPr>
          <a:xfrm>
            <a:off x="203200" y="246005"/>
            <a:ext cx="9406468" cy="1325563"/>
          </a:xfrm>
        </p:spPr>
        <p:txBody>
          <a:bodyPr>
            <a:normAutofit fontScale="90000"/>
          </a:bodyPr>
          <a:lstStyle/>
          <a:p>
            <a:r>
              <a:rPr lang="fr-CA" sz="5400" dirty="0"/>
              <a:t>Résultats – </a:t>
            </a:r>
            <a:r>
              <a:rPr lang="fr-CA" sz="3600" dirty="0"/>
              <a:t>La majorité des répondant.es ne sont pas propriétaires de lots boisés</a:t>
            </a:r>
            <a:endParaRPr lang="fr-CA" sz="5400" dirty="0"/>
          </a:p>
        </p:txBody>
      </p:sp>
      <p:pic>
        <p:nvPicPr>
          <p:cNvPr id="4" name="Picture 3">
            <a:extLst>
              <a:ext uri="{FF2B5EF4-FFF2-40B4-BE49-F238E27FC236}">
                <a16:creationId xmlns:a16="http://schemas.microsoft.com/office/drawing/2014/main" id="{09025C26-91F7-F36D-4DC1-0DA6817D84CC}"/>
              </a:ext>
            </a:extLst>
          </p:cNvPr>
          <p:cNvPicPr>
            <a:picLocks noChangeAspect="1"/>
          </p:cNvPicPr>
          <p:nvPr/>
        </p:nvPicPr>
        <p:blipFill rotWithShape="1">
          <a:blip r:embed="rId2"/>
          <a:srcRect l="1635" t="1952" r="1426" b="2073"/>
          <a:stretch/>
        </p:blipFill>
        <p:spPr>
          <a:xfrm>
            <a:off x="3141043" y="2300438"/>
            <a:ext cx="5909913" cy="3850106"/>
          </a:xfrm>
          <a:prstGeom prst="rect">
            <a:avLst/>
          </a:prstGeom>
        </p:spPr>
      </p:pic>
      <p:pic>
        <p:nvPicPr>
          <p:cNvPr id="5" name="Picture 4">
            <a:extLst>
              <a:ext uri="{FF2B5EF4-FFF2-40B4-BE49-F238E27FC236}">
                <a16:creationId xmlns:a16="http://schemas.microsoft.com/office/drawing/2014/main" id="{DAD50AC2-0425-C226-7EE6-E57D8A663E07}"/>
              </a:ext>
            </a:extLst>
          </p:cNvPr>
          <p:cNvPicPr>
            <a:picLocks noChangeAspect="1"/>
          </p:cNvPicPr>
          <p:nvPr/>
        </p:nvPicPr>
        <p:blipFill>
          <a:blip r:embed="rId3"/>
          <a:stretch>
            <a:fillRect/>
          </a:stretch>
        </p:blipFill>
        <p:spPr>
          <a:xfrm>
            <a:off x="9609668" y="152286"/>
            <a:ext cx="2449954" cy="1513002"/>
          </a:xfrm>
          <a:prstGeom prst="rect">
            <a:avLst/>
          </a:prstGeom>
        </p:spPr>
      </p:pic>
    </p:spTree>
    <p:extLst>
      <p:ext uri="{BB962C8B-B14F-4D97-AF65-F5344CB8AC3E}">
        <p14:creationId xmlns:p14="http://schemas.microsoft.com/office/powerpoint/2010/main" val="120031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3956-BD79-BB69-D75E-998631CB13C0}"/>
              </a:ext>
            </a:extLst>
          </p:cNvPr>
          <p:cNvSpPr>
            <a:spLocks noGrp="1"/>
          </p:cNvSpPr>
          <p:nvPr>
            <p:ph type="title"/>
            <p:custDataLst>
              <p:tags r:id="rId1"/>
            </p:custDataLst>
          </p:nvPr>
        </p:nvSpPr>
        <p:spPr>
          <a:xfrm>
            <a:off x="508000" y="365125"/>
            <a:ext cx="4758267" cy="794497"/>
          </a:xfrm>
        </p:spPr>
        <p:txBody>
          <a:bodyPr/>
          <a:lstStyle/>
          <a:p>
            <a:r>
              <a:rPr lang="fr-CA" sz="4400" dirty="0"/>
              <a:t>Résultats - Sondage</a:t>
            </a:r>
            <a:endParaRPr lang="fr-CA" dirty="0"/>
          </a:p>
        </p:txBody>
      </p:sp>
      <p:sp>
        <p:nvSpPr>
          <p:cNvPr id="12" name="TextBox 11">
            <a:extLst>
              <a:ext uri="{FF2B5EF4-FFF2-40B4-BE49-F238E27FC236}">
                <a16:creationId xmlns:a16="http://schemas.microsoft.com/office/drawing/2014/main" id="{B663D9DA-7111-378B-6CF9-1E03B1EDB058}"/>
              </a:ext>
            </a:extLst>
          </p:cNvPr>
          <p:cNvSpPr txBox="1"/>
          <p:nvPr>
            <p:custDataLst>
              <p:tags r:id="rId2"/>
            </p:custDataLst>
          </p:nvPr>
        </p:nvSpPr>
        <p:spPr>
          <a:xfrm>
            <a:off x="188464" y="1159622"/>
            <a:ext cx="11815072" cy="646331"/>
          </a:xfrm>
          <a:prstGeom prst="rect">
            <a:avLst/>
          </a:prstGeom>
          <a:noFill/>
          <a:ln>
            <a:solidFill>
              <a:schemeClr val="accent6"/>
            </a:solidFill>
          </a:ln>
        </p:spPr>
        <p:txBody>
          <a:bodyPr wrap="square" rtlCol="0">
            <a:spAutoFit/>
          </a:bodyPr>
          <a:lstStyle/>
          <a:p>
            <a:r>
              <a:rPr lang="fr-CA" dirty="0"/>
              <a:t>Niveau de satisfaction – La majorité nous ont indiqué qu’ils et elles sont satisfait.es avec la gestion des arbres en ville et des boisés municipaux, cependant il reste de la place à l’amélioration. </a:t>
            </a:r>
          </a:p>
        </p:txBody>
      </p:sp>
      <p:pic>
        <p:nvPicPr>
          <p:cNvPr id="6" name="Picture 5">
            <a:extLst>
              <a:ext uri="{FF2B5EF4-FFF2-40B4-BE49-F238E27FC236}">
                <a16:creationId xmlns:a16="http://schemas.microsoft.com/office/drawing/2014/main" id="{DAB44353-98F7-4297-B91D-37C7A906EF7E}"/>
              </a:ext>
            </a:extLst>
          </p:cNvPr>
          <p:cNvPicPr>
            <a:picLocks noChangeAspect="1"/>
          </p:cNvPicPr>
          <p:nvPr/>
        </p:nvPicPr>
        <p:blipFill>
          <a:blip r:embed="rId4"/>
          <a:stretch>
            <a:fillRect/>
          </a:stretch>
        </p:blipFill>
        <p:spPr>
          <a:xfrm>
            <a:off x="2047654" y="1954119"/>
            <a:ext cx="7782145" cy="4683407"/>
          </a:xfrm>
          <a:prstGeom prst="rect">
            <a:avLst/>
          </a:prstGeom>
        </p:spPr>
      </p:pic>
    </p:spTree>
    <p:extLst>
      <p:ext uri="{BB962C8B-B14F-4D97-AF65-F5344CB8AC3E}">
        <p14:creationId xmlns:p14="http://schemas.microsoft.com/office/powerpoint/2010/main" val="3530710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54FCD4-334F-31F9-DAD3-CAE1A5CA3042}"/>
              </a:ext>
            </a:extLst>
          </p:cNvPr>
          <p:cNvPicPr>
            <a:picLocks noChangeAspect="1"/>
          </p:cNvPicPr>
          <p:nvPr>
            <p:custDataLst>
              <p:tags r:id="rId2"/>
            </p:custDataLst>
          </p:nvPr>
        </p:nvPicPr>
        <p:blipFill rotWithShape="1">
          <a:blip r:embed="rId7"/>
          <a:srcRect l="20203" r="14938" b="1"/>
          <a:stretch/>
        </p:blipFill>
        <p:spPr>
          <a:xfrm>
            <a:off x="2522356" y="10"/>
            <a:ext cx="9669642" cy="6857990"/>
          </a:xfrm>
          <a:prstGeom prst="rect">
            <a:avLst/>
          </a:prstGeom>
        </p:spPr>
      </p:pic>
      <p:sp>
        <p:nvSpPr>
          <p:cNvPr id="28"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FFECBB-F5B0-41C1-8D98-C3025A195671}"/>
              </a:ext>
            </a:extLst>
          </p:cNvPr>
          <p:cNvSpPr>
            <a:spLocks noGrp="1"/>
          </p:cNvSpPr>
          <p:nvPr>
            <p:ph type="title"/>
            <p:custDataLst>
              <p:tags r:id="rId4"/>
            </p:custDataLst>
          </p:nvPr>
        </p:nvSpPr>
        <p:spPr>
          <a:xfrm>
            <a:off x="838200" y="365125"/>
            <a:ext cx="6303745" cy="1899912"/>
          </a:xfrm>
        </p:spPr>
        <p:txBody>
          <a:bodyPr>
            <a:normAutofit/>
          </a:bodyPr>
          <a:lstStyle/>
          <a:p>
            <a:r>
              <a:rPr lang="fr-CA" sz="4000" dirty="0"/>
              <a:t>Discussion avec les organismes communautaires</a:t>
            </a:r>
          </a:p>
        </p:txBody>
      </p:sp>
      <p:sp>
        <p:nvSpPr>
          <p:cNvPr id="3" name="Content Placeholder 2">
            <a:extLst>
              <a:ext uri="{FF2B5EF4-FFF2-40B4-BE49-F238E27FC236}">
                <a16:creationId xmlns:a16="http://schemas.microsoft.com/office/drawing/2014/main" id="{D52307DB-305D-8514-A963-39D9DD02FD61}"/>
              </a:ext>
            </a:extLst>
          </p:cNvPr>
          <p:cNvSpPr>
            <a:spLocks noGrp="1"/>
          </p:cNvSpPr>
          <p:nvPr>
            <p:ph idx="1"/>
            <p:custDataLst>
              <p:tags r:id="rId5"/>
            </p:custDataLst>
          </p:nvPr>
        </p:nvSpPr>
        <p:spPr>
          <a:xfrm>
            <a:off x="679204" y="2191342"/>
            <a:ext cx="6303744" cy="3742762"/>
          </a:xfrm>
        </p:spPr>
        <p:txBody>
          <a:bodyPr>
            <a:normAutofit lnSpcReduction="10000"/>
          </a:bodyPr>
          <a:lstStyle/>
          <a:p>
            <a:pPr marL="0" indent="0">
              <a:buNone/>
            </a:pPr>
            <a:r>
              <a:rPr lang="fr-CA" sz="2000" b="1" u="sng" dirty="0"/>
              <a:t>Vision</a:t>
            </a:r>
            <a:r>
              <a:rPr lang="fr-CA" sz="2000" dirty="0"/>
              <a:t> pour les arbres en ville </a:t>
            </a:r>
            <a:r>
              <a:rPr lang="fr-CA" sz="1600" dirty="0"/>
              <a:t>: </a:t>
            </a:r>
          </a:p>
          <a:p>
            <a:pPr marL="0" indent="0">
              <a:buNone/>
            </a:pPr>
            <a:r>
              <a:rPr lang="fr-CA" sz="1600" dirty="0"/>
              <a:t>Être le leader et la référence en termes de foresterie urbaine au Nouveau-Brunswick afin d'augmenter la qualité de vie des citoyennes et des citoyens et les attraits touristiques. Ceci va se réaliser par l'entremise d'un plan précis alimenté </a:t>
            </a:r>
            <a:r>
              <a:rPr lang="fr-CA" sz="1600" u="sng" dirty="0"/>
              <a:t>par des consultations publiques régulières</a:t>
            </a:r>
            <a:r>
              <a:rPr lang="fr-CA" sz="1600" dirty="0"/>
              <a:t>, </a:t>
            </a:r>
            <a:r>
              <a:rPr lang="fr-CA" sz="1600" u="sng" dirty="0"/>
              <a:t>des communications fréquentes </a:t>
            </a:r>
            <a:r>
              <a:rPr lang="fr-CA" sz="1600" dirty="0"/>
              <a:t>et un </a:t>
            </a:r>
            <a:r>
              <a:rPr lang="fr-CA" sz="1600" u="sng" dirty="0"/>
              <a:t>programme d'éducation du public</a:t>
            </a:r>
            <a:r>
              <a:rPr lang="fr-CA" sz="1600" dirty="0"/>
              <a:t>.</a:t>
            </a:r>
          </a:p>
          <a:p>
            <a:pPr marL="0" indent="0">
              <a:buNone/>
            </a:pPr>
            <a:endParaRPr lang="fr-CA" sz="1600" dirty="0"/>
          </a:p>
          <a:p>
            <a:pPr marL="0" indent="0">
              <a:buNone/>
            </a:pPr>
            <a:r>
              <a:rPr lang="fr-CA" sz="1600" dirty="0"/>
              <a:t>Attentes: </a:t>
            </a:r>
          </a:p>
          <a:p>
            <a:pPr>
              <a:spcBef>
                <a:spcPts val="0"/>
              </a:spcBef>
            </a:pPr>
            <a:r>
              <a:rPr lang="fr-CA" sz="1600" dirty="0"/>
              <a:t>Transparence</a:t>
            </a:r>
          </a:p>
          <a:p>
            <a:pPr>
              <a:spcBef>
                <a:spcPts val="0"/>
              </a:spcBef>
            </a:pPr>
            <a:r>
              <a:rPr lang="fr-CA" sz="1600" dirty="0"/>
              <a:t>Communications régulières</a:t>
            </a:r>
          </a:p>
          <a:p>
            <a:pPr>
              <a:spcBef>
                <a:spcPts val="0"/>
              </a:spcBef>
            </a:pPr>
            <a:r>
              <a:rPr lang="fr-CA" sz="1600" dirty="0"/>
              <a:t>Volonté politique</a:t>
            </a:r>
          </a:p>
          <a:p>
            <a:pPr>
              <a:spcBef>
                <a:spcPts val="0"/>
              </a:spcBef>
            </a:pPr>
            <a:r>
              <a:rPr lang="fr-CA" sz="1600" dirty="0"/>
              <a:t>Plan d’aménagement</a:t>
            </a:r>
          </a:p>
          <a:p>
            <a:pPr>
              <a:spcBef>
                <a:spcPts val="0"/>
              </a:spcBef>
            </a:pPr>
            <a:r>
              <a:rPr lang="fr-CA" sz="1600" dirty="0"/>
              <a:t>Éducation</a:t>
            </a:r>
          </a:p>
          <a:p>
            <a:pPr>
              <a:spcBef>
                <a:spcPts val="0"/>
              </a:spcBef>
            </a:pPr>
            <a:r>
              <a:rPr lang="fr-CA" sz="1600" dirty="0"/>
              <a:t>Ressources nécessaires</a:t>
            </a:r>
          </a:p>
          <a:p>
            <a:pPr>
              <a:spcBef>
                <a:spcPts val="0"/>
              </a:spcBef>
            </a:pPr>
            <a:r>
              <a:rPr lang="fr-CA" sz="1600" dirty="0"/>
              <a:t>Programme d’arbre pour les résident.es</a:t>
            </a:r>
          </a:p>
          <a:p>
            <a:pPr>
              <a:spcBef>
                <a:spcPts val="0"/>
              </a:spcBef>
            </a:pPr>
            <a:r>
              <a:rPr lang="fr-CA" sz="1600" dirty="0"/>
              <a:t>Suivis avec mesurables</a:t>
            </a:r>
          </a:p>
        </p:txBody>
      </p:sp>
    </p:spTree>
    <p:extLst>
      <p:ext uri="{BB962C8B-B14F-4D97-AF65-F5344CB8AC3E}">
        <p14:creationId xmlns:p14="http://schemas.microsoft.com/office/powerpoint/2010/main" val="1217852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163777-DBBC-14CC-5D5F-D411B4ECFEEA}"/>
              </a:ext>
            </a:extLst>
          </p:cNvPr>
          <p:cNvPicPr>
            <a:picLocks noChangeAspect="1"/>
          </p:cNvPicPr>
          <p:nvPr>
            <p:custDataLst>
              <p:tags r:id="rId1"/>
            </p:custDataLst>
          </p:nvPr>
        </p:nvPicPr>
        <p:blipFill rotWithShape="1">
          <a:blip r:embed="rId7"/>
          <a:srcRect l="26739" r="-1" b="18712"/>
          <a:stretch/>
        </p:blipFill>
        <p:spPr>
          <a:xfrm>
            <a:off x="0" y="639099"/>
            <a:ext cx="12182411" cy="6223000"/>
          </a:xfrm>
          <a:prstGeom prst="rect">
            <a:avLst/>
          </a:prstGeom>
        </p:spPr>
      </p:pic>
      <p:sp>
        <p:nvSpPr>
          <p:cNvPr id="2" name="Title 1">
            <a:extLst>
              <a:ext uri="{FF2B5EF4-FFF2-40B4-BE49-F238E27FC236}">
                <a16:creationId xmlns:a16="http://schemas.microsoft.com/office/drawing/2014/main" id="{EB2681E7-3AA4-A74E-7865-28931E85F1F4}"/>
              </a:ext>
            </a:extLst>
          </p:cNvPr>
          <p:cNvSpPr>
            <a:spLocks noGrp="1"/>
          </p:cNvSpPr>
          <p:nvPr>
            <p:ph type="title"/>
            <p:custDataLst>
              <p:tags r:id="rId2"/>
            </p:custDataLst>
          </p:nvPr>
        </p:nvSpPr>
        <p:spPr>
          <a:xfrm>
            <a:off x="897467" y="-75407"/>
            <a:ext cx="10515600" cy="825501"/>
          </a:xfrm>
        </p:spPr>
        <p:txBody>
          <a:bodyPr>
            <a:normAutofit/>
          </a:bodyPr>
          <a:lstStyle/>
          <a:p>
            <a:r>
              <a:rPr lang="fr-CA" sz="4000" dirty="0"/>
              <a:t>Discussion avec les organismes communautaires</a:t>
            </a:r>
          </a:p>
        </p:txBody>
      </p:sp>
      <p:sp>
        <p:nvSpPr>
          <p:cNvPr id="3" name="Content Placeholder 2">
            <a:extLst>
              <a:ext uri="{FF2B5EF4-FFF2-40B4-BE49-F238E27FC236}">
                <a16:creationId xmlns:a16="http://schemas.microsoft.com/office/drawing/2014/main" id="{F4A0707C-C681-FC21-0FB2-FC3F7AC9D452}"/>
              </a:ext>
            </a:extLst>
          </p:cNvPr>
          <p:cNvSpPr>
            <a:spLocks noGrp="1"/>
          </p:cNvSpPr>
          <p:nvPr>
            <p:ph idx="1"/>
            <p:custDataLst>
              <p:tags r:id="rId3"/>
            </p:custDataLst>
          </p:nvPr>
        </p:nvSpPr>
        <p:spPr>
          <a:xfrm>
            <a:off x="146172" y="1464600"/>
            <a:ext cx="6719047" cy="4440604"/>
          </a:xfrm>
          <a:solidFill>
            <a:schemeClr val="bg1">
              <a:lumMod val="65000"/>
              <a:alpha val="46000"/>
            </a:schemeClr>
          </a:solidFill>
        </p:spPr>
        <p:txBody>
          <a:bodyPr>
            <a:normAutofit fontScale="92500" lnSpcReduction="10000"/>
          </a:bodyPr>
          <a:lstStyle/>
          <a:p>
            <a:pPr marL="0" indent="0">
              <a:buNone/>
            </a:pPr>
            <a:r>
              <a:rPr lang="fr-CA" dirty="0">
                <a:solidFill>
                  <a:schemeClr val="bg1"/>
                </a:solidFill>
              </a:rPr>
              <a:t>Vision pour les lots boisés</a:t>
            </a:r>
          </a:p>
          <a:p>
            <a:pPr marL="0" indent="0">
              <a:buNone/>
            </a:pPr>
            <a:r>
              <a:rPr lang="fr-CA" sz="1800" dirty="0">
                <a:solidFill>
                  <a:schemeClr val="bg1"/>
                </a:solidFill>
                <a:effectLst/>
                <a:latin typeface="Segoe UI" panose="020B0502040204020203" pitchFamily="34" charset="0"/>
              </a:rPr>
              <a:t>Devenir la référence provinciale en termes de gestion de boisés municipaux avec l'objectif d'optimiser les multiples valeurs forestières, y compris les valeurs récréotouristiques, fauniques, de biodiversité, éducatives et économiques. </a:t>
            </a:r>
            <a:r>
              <a:rPr lang="fr-CA" sz="1800" u="sng" dirty="0">
                <a:solidFill>
                  <a:schemeClr val="bg1"/>
                </a:solidFill>
                <a:effectLst/>
                <a:latin typeface="Segoe UI" panose="020B0502040204020203" pitchFamily="34" charset="0"/>
              </a:rPr>
              <a:t>Le sentiment d'appartenance des citoyennes et des citoyens dans le processus est prioritaire et la communication régulière fait partie intégrante de la démarche</a:t>
            </a:r>
            <a:r>
              <a:rPr lang="fr-CA" sz="1800" dirty="0">
                <a:solidFill>
                  <a:schemeClr val="bg1"/>
                </a:solidFill>
                <a:effectLst/>
                <a:latin typeface="Segoe UI" panose="020B0502040204020203" pitchFamily="34" charset="0"/>
              </a:rPr>
              <a:t>.</a:t>
            </a:r>
            <a:endParaRPr lang="fr-CA" sz="1800" dirty="0">
              <a:solidFill>
                <a:schemeClr val="bg1"/>
              </a:solidFill>
              <a:effectLst/>
              <a:latin typeface="Arial" panose="020B0604020202020204" pitchFamily="34" charset="0"/>
            </a:endParaRPr>
          </a:p>
          <a:p>
            <a:pPr marL="0" indent="0">
              <a:buNone/>
            </a:pPr>
            <a:endParaRPr lang="fr-CA" dirty="0">
              <a:solidFill>
                <a:schemeClr val="bg1"/>
              </a:solidFill>
            </a:endParaRPr>
          </a:p>
          <a:p>
            <a:pPr marL="0" indent="0">
              <a:buNone/>
            </a:pPr>
            <a:r>
              <a:rPr lang="fr-CA" dirty="0">
                <a:solidFill>
                  <a:schemeClr val="bg1"/>
                </a:solidFill>
              </a:rPr>
              <a:t>Activités acceptables sur les lots peuvent être divisées en 3 catégories :</a:t>
            </a:r>
          </a:p>
          <a:p>
            <a:r>
              <a:rPr lang="fr-CA" sz="2000" dirty="0">
                <a:solidFill>
                  <a:schemeClr val="bg1"/>
                </a:solidFill>
              </a:rPr>
              <a:t>Activités récréotouristiques</a:t>
            </a:r>
          </a:p>
          <a:p>
            <a:r>
              <a:rPr lang="fr-CA" sz="2000" dirty="0">
                <a:solidFill>
                  <a:schemeClr val="bg1"/>
                </a:solidFill>
              </a:rPr>
              <a:t>Aménagement (faunique, protection, récolte)</a:t>
            </a:r>
          </a:p>
          <a:p>
            <a:r>
              <a:rPr lang="fr-CA" sz="2000" dirty="0">
                <a:solidFill>
                  <a:schemeClr val="bg1"/>
                </a:solidFill>
              </a:rPr>
              <a:t>Éducation</a:t>
            </a:r>
          </a:p>
        </p:txBody>
      </p:sp>
      <p:sp>
        <p:nvSpPr>
          <p:cNvPr id="4" name="TextBox 3">
            <a:extLst>
              <a:ext uri="{FF2B5EF4-FFF2-40B4-BE49-F238E27FC236}">
                <a16:creationId xmlns:a16="http://schemas.microsoft.com/office/drawing/2014/main" id="{69B5E02D-24A5-24E1-AB42-2A585506B85B}"/>
              </a:ext>
            </a:extLst>
          </p:cNvPr>
          <p:cNvSpPr txBox="1"/>
          <p:nvPr>
            <p:custDataLst>
              <p:tags r:id="rId4"/>
            </p:custDataLst>
          </p:nvPr>
        </p:nvSpPr>
        <p:spPr>
          <a:xfrm>
            <a:off x="7164545" y="4520209"/>
            <a:ext cx="4881283" cy="1384995"/>
          </a:xfrm>
          <a:prstGeom prst="rect">
            <a:avLst/>
          </a:prstGeom>
          <a:solidFill>
            <a:schemeClr val="accent6">
              <a:lumMod val="40000"/>
              <a:lumOff val="60000"/>
            </a:schemeClr>
          </a:solidFill>
        </p:spPr>
        <p:txBody>
          <a:bodyPr wrap="square" rtlCol="0">
            <a:spAutoFit/>
          </a:bodyPr>
          <a:lstStyle/>
          <a:p>
            <a:r>
              <a:rPr lang="fr-CA" sz="1400" dirty="0"/>
              <a:t>La récolte forestière peut être acceptable aux yeux des participant.es dans des circonstances spécifiques, comme pour l’assainissement d’un peuplement forestier ou l’amélioration de l’habitat faunique. Selon eux, les boisés de la ville devraient être mis à profit pour la protection de l’environnement et pour les loisirs des citoyennes et des citoyens en premier lieu.</a:t>
            </a:r>
          </a:p>
        </p:txBody>
      </p:sp>
      <p:sp>
        <p:nvSpPr>
          <p:cNvPr id="5" name="TextBox 4">
            <a:extLst>
              <a:ext uri="{FF2B5EF4-FFF2-40B4-BE49-F238E27FC236}">
                <a16:creationId xmlns:a16="http://schemas.microsoft.com/office/drawing/2014/main" id="{D9ABF7C5-018F-F601-A0A8-6504BCD23C3D}"/>
              </a:ext>
            </a:extLst>
          </p:cNvPr>
          <p:cNvSpPr txBox="1"/>
          <p:nvPr>
            <p:custDataLst>
              <p:tags r:id="rId5"/>
            </p:custDataLst>
          </p:nvPr>
        </p:nvSpPr>
        <p:spPr>
          <a:xfrm>
            <a:off x="7121462" y="1464600"/>
            <a:ext cx="4924366" cy="1600438"/>
          </a:xfrm>
          <a:prstGeom prst="rect">
            <a:avLst/>
          </a:prstGeom>
          <a:solidFill>
            <a:schemeClr val="accent1">
              <a:lumMod val="40000"/>
              <a:lumOff val="60000"/>
              <a:alpha val="54000"/>
            </a:schemeClr>
          </a:solidFill>
        </p:spPr>
        <p:txBody>
          <a:bodyPr wrap="square" rtlCol="0">
            <a:spAutoFit/>
          </a:bodyPr>
          <a:lstStyle/>
          <a:p>
            <a:r>
              <a:rPr lang="fr-CA" dirty="0">
                <a:solidFill>
                  <a:schemeClr val="bg1"/>
                </a:solidFill>
              </a:rPr>
              <a:t>Attentes :</a:t>
            </a:r>
          </a:p>
          <a:p>
            <a:pPr marL="285750" indent="-285750">
              <a:buFont typeface="Arial" panose="020B0604020202020204" pitchFamily="34" charset="0"/>
              <a:buChar char="•"/>
            </a:pPr>
            <a:r>
              <a:rPr lang="fr-CA" sz="1600" dirty="0">
                <a:solidFill>
                  <a:schemeClr val="bg1"/>
                </a:solidFill>
              </a:rPr>
              <a:t>Plan d’aménagement basé sur les valeurs de la population</a:t>
            </a:r>
          </a:p>
          <a:p>
            <a:pPr marL="285750" indent="-285750">
              <a:buFont typeface="Arial" panose="020B0604020202020204" pitchFamily="34" charset="0"/>
              <a:buChar char="•"/>
            </a:pPr>
            <a:r>
              <a:rPr lang="fr-CA" sz="1600" dirty="0">
                <a:solidFill>
                  <a:schemeClr val="bg1"/>
                </a:solidFill>
              </a:rPr>
              <a:t>Communication régulière/transparence</a:t>
            </a:r>
          </a:p>
          <a:p>
            <a:pPr marL="285750" indent="-285750">
              <a:buFont typeface="Arial" panose="020B0604020202020204" pitchFamily="34" charset="0"/>
              <a:buChar char="•"/>
            </a:pPr>
            <a:r>
              <a:rPr lang="fr-CA" sz="1600" dirty="0">
                <a:solidFill>
                  <a:schemeClr val="bg1"/>
                </a:solidFill>
              </a:rPr>
              <a:t>Zones protégées </a:t>
            </a:r>
          </a:p>
          <a:p>
            <a:pPr marL="285750" indent="-285750">
              <a:buFont typeface="Arial" panose="020B0604020202020204" pitchFamily="34" charset="0"/>
              <a:buChar char="•"/>
            </a:pPr>
            <a:r>
              <a:rPr lang="fr-CA" sz="1600" dirty="0">
                <a:solidFill>
                  <a:schemeClr val="bg1"/>
                </a:solidFill>
              </a:rPr>
              <a:t>Suivis adéquats avec cibles et mesurables</a:t>
            </a:r>
          </a:p>
        </p:txBody>
      </p:sp>
    </p:spTree>
    <p:extLst>
      <p:ext uri="{BB962C8B-B14F-4D97-AF65-F5344CB8AC3E}">
        <p14:creationId xmlns:p14="http://schemas.microsoft.com/office/powerpoint/2010/main" val="299152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th in a forest with trees&#10;&#10;Description automatically generated">
            <a:extLst>
              <a:ext uri="{FF2B5EF4-FFF2-40B4-BE49-F238E27FC236}">
                <a16:creationId xmlns:a16="http://schemas.microsoft.com/office/drawing/2014/main" id="{5426F8D8-C002-E693-AA45-5966085EC1F6}"/>
              </a:ext>
            </a:extLst>
          </p:cNvPr>
          <p:cNvPicPr>
            <a:picLocks noChangeAspect="1"/>
          </p:cNvPicPr>
          <p:nvPr>
            <p:custDataLst>
              <p:tags r:id="rId2"/>
            </p:custDataLst>
          </p:nvPr>
        </p:nvPicPr>
        <p:blipFill rotWithShape="1">
          <a:blip r:embed="rId9"/>
          <a:srcRect l="16836" r="33222"/>
          <a:stretch/>
        </p:blipFill>
        <p:spPr>
          <a:xfrm>
            <a:off x="6103027" y="10"/>
            <a:ext cx="6088971" cy="6857990"/>
          </a:xfrm>
          <a:prstGeom prst="rect">
            <a:avLst/>
          </a:prstGeom>
        </p:spPr>
      </p:pic>
      <p:sp useBgFill="1">
        <p:nvSpPr>
          <p:cNvPr id="7"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749101-C17F-B18C-AE73-49BDCD2AF310}"/>
              </a:ext>
            </a:extLst>
          </p:cNvPr>
          <p:cNvSpPr>
            <a:spLocks noGrp="1"/>
          </p:cNvSpPr>
          <p:nvPr>
            <p:ph type="title"/>
            <p:custDataLst>
              <p:tags r:id="rId5"/>
            </p:custDataLst>
          </p:nvPr>
        </p:nvSpPr>
        <p:spPr>
          <a:xfrm>
            <a:off x="761801" y="328512"/>
            <a:ext cx="4778387" cy="584557"/>
          </a:xfrm>
        </p:spPr>
        <p:txBody>
          <a:bodyPr anchor="ctr">
            <a:normAutofit fontScale="90000"/>
          </a:bodyPr>
          <a:lstStyle/>
          <a:p>
            <a:pPr algn="ctr"/>
            <a:r>
              <a:rPr lang="fr-CA" sz="4000" dirty="0">
                <a:effectLst>
                  <a:outerShdw blurRad="38100" dist="38100" dir="2700000" algn="tl">
                    <a:srgbClr val="000000">
                      <a:alpha val="43137"/>
                    </a:srgbClr>
                  </a:outerShdw>
                </a:effectLst>
              </a:rPr>
              <a:t>En conclusion</a:t>
            </a:r>
          </a:p>
        </p:txBody>
      </p:sp>
      <p:sp>
        <p:nvSpPr>
          <p:cNvPr id="3" name="Content Placeholder 2">
            <a:extLst>
              <a:ext uri="{FF2B5EF4-FFF2-40B4-BE49-F238E27FC236}">
                <a16:creationId xmlns:a16="http://schemas.microsoft.com/office/drawing/2014/main" id="{3D24AB96-61AE-F3E1-43CF-89AD0D17F77E}"/>
              </a:ext>
            </a:extLst>
          </p:cNvPr>
          <p:cNvSpPr>
            <a:spLocks noGrp="1"/>
          </p:cNvSpPr>
          <p:nvPr>
            <p:ph idx="1"/>
            <p:custDataLst>
              <p:tags r:id="rId6"/>
            </p:custDataLst>
          </p:nvPr>
        </p:nvSpPr>
        <p:spPr>
          <a:xfrm>
            <a:off x="211756" y="2470062"/>
            <a:ext cx="5621153" cy="4229121"/>
          </a:xfrm>
        </p:spPr>
        <p:txBody>
          <a:bodyPr anchor="ctr">
            <a:normAutofit/>
          </a:bodyPr>
          <a:lstStyle/>
          <a:p>
            <a:pPr marL="0" indent="0">
              <a:buNone/>
            </a:pPr>
            <a:r>
              <a:rPr lang="fr-CA" sz="1800" dirty="0"/>
              <a:t>On constate que, de façon générale :</a:t>
            </a:r>
          </a:p>
          <a:p>
            <a:r>
              <a:rPr lang="fr-CA" sz="1800" dirty="0"/>
              <a:t>les répondant.es semblent avoir une reconnaissance de l’importance et une appréciation pour les arbres et les forêts</a:t>
            </a:r>
          </a:p>
          <a:p>
            <a:r>
              <a:rPr lang="fr-CA" sz="1800" dirty="0"/>
              <a:t>les répondant.es veulent qu’on continue d’investir afin d’améliorer la forêt urbaine</a:t>
            </a:r>
          </a:p>
          <a:p>
            <a:r>
              <a:rPr lang="fr-CA" sz="1800" dirty="0"/>
              <a:t>il y a un besoin pour de l’éducation/sensibilisation</a:t>
            </a:r>
          </a:p>
          <a:p>
            <a:r>
              <a:rPr lang="fr-CA" sz="1800" dirty="0"/>
              <a:t>la Municipalité doit augmenter les occasions d’échange et de communication en lien avec la gestion des arbres urbains et des boisés de la municipalité</a:t>
            </a:r>
          </a:p>
        </p:txBody>
      </p:sp>
      <p:pic>
        <p:nvPicPr>
          <p:cNvPr id="10" name="Picture 9">
            <a:extLst>
              <a:ext uri="{FF2B5EF4-FFF2-40B4-BE49-F238E27FC236}">
                <a16:creationId xmlns:a16="http://schemas.microsoft.com/office/drawing/2014/main" id="{0D0CA565-48E8-2CF3-A60D-BE66C08AFCBE}"/>
              </a:ext>
            </a:extLst>
          </p:cNvPr>
          <p:cNvPicPr>
            <a:picLocks noChangeAspect="1"/>
          </p:cNvPicPr>
          <p:nvPr>
            <p:custDataLst>
              <p:tags r:id="rId7"/>
            </p:custDataLst>
          </p:nvPr>
        </p:nvPicPr>
        <p:blipFill>
          <a:blip r:embed="rId10"/>
          <a:stretch>
            <a:fillRect/>
          </a:stretch>
        </p:blipFill>
        <p:spPr>
          <a:xfrm>
            <a:off x="1112538" y="1071886"/>
            <a:ext cx="3514604" cy="1319095"/>
          </a:xfrm>
          <a:prstGeom prst="rect">
            <a:avLst/>
          </a:prstGeom>
        </p:spPr>
      </p:pic>
    </p:spTree>
    <p:extLst>
      <p:ext uri="{BB962C8B-B14F-4D97-AF65-F5344CB8AC3E}">
        <p14:creationId xmlns:p14="http://schemas.microsoft.com/office/powerpoint/2010/main" val="3000914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4A930FA-B5B4-1C75-0115-4CFDE2E69B7D}"/>
              </a:ext>
            </a:extLst>
          </p:cNvPr>
          <p:cNvSpPr>
            <a:spLocks noGrp="1"/>
          </p:cNvSpPr>
          <p:nvPr>
            <p:ph type="title"/>
            <p:custDataLst>
              <p:tags r:id="rId3"/>
            </p:custDataLst>
          </p:nvPr>
        </p:nvSpPr>
        <p:spPr>
          <a:xfrm>
            <a:off x="1137034" y="609597"/>
            <a:ext cx="9392421" cy="1330841"/>
          </a:xfrm>
        </p:spPr>
        <p:txBody>
          <a:bodyPr>
            <a:normAutofit/>
          </a:bodyPr>
          <a:lstStyle/>
          <a:p>
            <a:r>
              <a:rPr lang="fr-CA" dirty="0"/>
              <a:t>Liens avec les objectifs stratégiques</a:t>
            </a:r>
          </a:p>
        </p:txBody>
      </p:sp>
      <p:sp>
        <p:nvSpPr>
          <p:cNvPr id="3" name="Content Placeholder 2">
            <a:extLst>
              <a:ext uri="{FF2B5EF4-FFF2-40B4-BE49-F238E27FC236}">
                <a16:creationId xmlns:a16="http://schemas.microsoft.com/office/drawing/2014/main" id="{1E417661-E405-8ABC-0714-3EB76AE4F3DC}"/>
              </a:ext>
            </a:extLst>
          </p:cNvPr>
          <p:cNvSpPr>
            <a:spLocks noGrp="1"/>
          </p:cNvSpPr>
          <p:nvPr>
            <p:ph idx="1"/>
            <p:custDataLst>
              <p:tags r:id="rId4"/>
            </p:custDataLst>
          </p:nvPr>
        </p:nvSpPr>
        <p:spPr>
          <a:xfrm>
            <a:off x="288758" y="2550035"/>
            <a:ext cx="6188242" cy="3095533"/>
          </a:xfrm>
        </p:spPr>
        <p:txBody>
          <a:bodyPr>
            <a:normAutofit/>
          </a:bodyPr>
          <a:lstStyle/>
          <a:p>
            <a:pPr marL="514350" indent="-514350">
              <a:buFont typeface="Arial" panose="020B0604020202020204" pitchFamily="34" charset="0"/>
              <a:buAutoNum type="arabicPeriod"/>
            </a:pPr>
            <a:r>
              <a:rPr lang="fr-CA" sz="2400" dirty="0"/>
              <a:t>Maximiser l’engagement public</a:t>
            </a:r>
          </a:p>
          <a:p>
            <a:pPr marL="514350" indent="-514350">
              <a:buFont typeface="Arial" panose="020B0604020202020204" pitchFamily="34" charset="0"/>
              <a:buAutoNum type="arabicPeriod"/>
            </a:pPr>
            <a:r>
              <a:rPr lang="fr-CA" sz="2400" dirty="0"/>
              <a:t>Enrichir la vie citoyenne</a:t>
            </a:r>
          </a:p>
          <a:p>
            <a:pPr marL="514350" indent="-514350">
              <a:buFont typeface="Arial" panose="020B0604020202020204" pitchFamily="34" charset="0"/>
              <a:buAutoNum type="arabicPeriod"/>
            </a:pPr>
            <a:r>
              <a:rPr lang="fr-CA" sz="2400" dirty="0"/>
              <a:t>Faciliter l’accessibilité et la disponibilité de l’information</a:t>
            </a:r>
          </a:p>
          <a:p>
            <a:pPr marL="514350" indent="-514350">
              <a:buAutoNum type="arabicPeriod"/>
            </a:pPr>
            <a:r>
              <a:rPr lang="fr-CA" sz="2400" dirty="0"/>
              <a:t>Améliorer nos conditions environnementales de façon durable</a:t>
            </a:r>
          </a:p>
          <a:p>
            <a:pPr marL="514350" indent="-514350">
              <a:buAutoNum type="arabicPeriod"/>
            </a:pPr>
            <a:r>
              <a:rPr lang="fr-CA" sz="2400" dirty="0"/>
              <a:t>Gérer nos actifs de façon durable</a:t>
            </a:r>
          </a:p>
        </p:txBody>
      </p:sp>
      <p:pic>
        <p:nvPicPr>
          <p:cNvPr id="4" name="Picture 3">
            <a:extLst>
              <a:ext uri="{FF2B5EF4-FFF2-40B4-BE49-F238E27FC236}">
                <a16:creationId xmlns:a16="http://schemas.microsoft.com/office/drawing/2014/main" id="{7062185F-A600-97BE-4CC1-2410A7D2F459}"/>
              </a:ext>
            </a:extLst>
          </p:cNvPr>
          <p:cNvPicPr>
            <a:picLocks noChangeAspect="1"/>
          </p:cNvPicPr>
          <p:nvPr>
            <p:custDataLst>
              <p:tags r:id="rId5"/>
            </p:custDataLst>
          </p:nvPr>
        </p:nvPicPr>
        <p:blipFill>
          <a:blip r:embed="rId8"/>
          <a:stretch>
            <a:fillRect/>
          </a:stretch>
        </p:blipFill>
        <p:spPr>
          <a:xfrm>
            <a:off x="6749747" y="3000476"/>
            <a:ext cx="4788505" cy="1795689"/>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05939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ABE4CC7E-D3D5-4A5F-8D07-29DA1CD3C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7">
            <a:extLst>
              <a:ext uri="{FF2B5EF4-FFF2-40B4-BE49-F238E27FC236}">
                <a16:creationId xmlns:a16="http://schemas.microsoft.com/office/drawing/2014/main" id="{C63FD33C-F836-4A02-B497-41519F060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51C530D-E330-47CD-519A-A63826000D05}"/>
              </a:ext>
            </a:extLst>
          </p:cNvPr>
          <p:cNvPicPr>
            <a:picLocks noChangeAspect="1"/>
          </p:cNvPicPr>
          <p:nvPr>
            <p:custDataLst>
              <p:tags r:id="rId3"/>
            </p:custDataLst>
          </p:nvPr>
        </p:nvPicPr>
        <p:blipFill rotWithShape="1">
          <a:blip r:embed="rId7">
            <a:alphaModFix amt="60000"/>
          </a:blip>
          <a:srcRect r="2666"/>
          <a:stretch/>
        </p:blipFill>
        <p:spPr>
          <a:xfrm>
            <a:off x="-1" y="10"/>
            <a:ext cx="12192001" cy="6857990"/>
          </a:xfrm>
          <a:prstGeom prst="rect">
            <a:avLst/>
          </a:prstGeom>
        </p:spPr>
      </p:pic>
      <p:sp>
        <p:nvSpPr>
          <p:cNvPr id="2" name="Title 1">
            <a:extLst>
              <a:ext uri="{FF2B5EF4-FFF2-40B4-BE49-F238E27FC236}">
                <a16:creationId xmlns:a16="http://schemas.microsoft.com/office/drawing/2014/main" id="{88C44F87-BD48-FCE6-BDDD-5A1470D816F7}"/>
              </a:ext>
            </a:extLst>
          </p:cNvPr>
          <p:cNvSpPr>
            <a:spLocks noGrp="1"/>
          </p:cNvSpPr>
          <p:nvPr>
            <p:ph type="title"/>
            <p:custDataLst>
              <p:tags r:id="rId4"/>
            </p:custDataLst>
          </p:nvPr>
        </p:nvSpPr>
        <p:spPr>
          <a:xfrm>
            <a:off x="183533" y="352875"/>
            <a:ext cx="11821885" cy="1416658"/>
          </a:xfrm>
        </p:spPr>
        <p:txBody>
          <a:bodyPr>
            <a:normAutofit fontScale="90000"/>
          </a:bodyPr>
          <a:lstStyle/>
          <a:p>
            <a:r>
              <a:rPr lang="fr-CA" sz="5400" dirty="0">
                <a:solidFill>
                  <a:srgbClr val="FFFFFF"/>
                </a:solidFill>
              </a:rPr>
              <a:t>Ce projet est piloté par le comité consultatif de la foresterie urbaine</a:t>
            </a:r>
          </a:p>
        </p:txBody>
      </p:sp>
      <p:sp>
        <p:nvSpPr>
          <p:cNvPr id="3" name="Content Placeholder 2">
            <a:extLst>
              <a:ext uri="{FF2B5EF4-FFF2-40B4-BE49-F238E27FC236}">
                <a16:creationId xmlns:a16="http://schemas.microsoft.com/office/drawing/2014/main" id="{4BF3F07D-D609-098B-F1A5-9227865DF95B}"/>
              </a:ext>
            </a:extLst>
          </p:cNvPr>
          <p:cNvSpPr>
            <a:spLocks noGrp="1"/>
          </p:cNvSpPr>
          <p:nvPr>
            <p:ph idx="1"/>
            <p:custDataLst>
              <p:tags r:id="rId5"/>
            </p:custDataLst>
          </p:nvPr>
        </p:nvSpPr>
        <p:spPr>
          <a:xfrm>
            <a:off x="382555" y="3846853"/>
            <a:ext cx="11025704" cy="2871264"/>
          </a:xfrm>
        </p:spPr>
        <p:txBody>
          <a:bodyPr anchor="b">
            <a:normAutofit/>
          </a:bodyPr>
          <a:lstStyle/>
          <a:p>
            <a:pPr marL="0" indent="0">
              <a:buNone/>
            </a:pPr>
            <a:r>
              <a:rPr lang="fr-CA" sz="2000" dirty="0">
                <a:solidFill>
                  <a:srgbClr val="FFFFFF"/>
                </a:solidFill>
              </a:rPr>
              <a:t>Éric Desjardins -  Conseiller, quartier 2</a:t>
            </a:r>
          </a:p>
          <a:p>
            <a:pPr marL="0" indent="0">
              <a:buNone/>
            </a:pPr>
            <a:r>
              <a:rPr lang="fr-CA" sz="2000" dirty="0">
                <a:solidFill>
                  <a:srgbClr val="FFFFFF"/>
                </a:solidFill>
              </a:rPr>
              <a:t>Daniel Gautreau – Coordonnateur aux espaces verts</a:t>
            </a:r>
          </a:p>
          <a:p>
            <a:pPr marL="0" indent="0">
              <a:buNone/>
            </a:pPr>
            <a:r>
              <a:rPr lang="fr-CA" sz="2000" dirty="0">
                <a:solidFill>
                  <a:srgbClr val="FFFFFF"/>
                </a:solidFill>
              </a:rPr>
              <a:t>Manuel Lamontagne – Citoyen et professeur à l’École de foresterie de l’UMCE</a:t>
            </a:r>
          </a:p>
          <a:p>
            <a:pPr marL="0" indent="0">
              <a:buNone/>
            </a:pPr>
            <a:r>
              <a:rPr lang="fr-CA" sz="2000" dirty="0">
                <a:solidFill>
                  <a:srgbClr val="FFFFFF"/>
                </a:solidFill>
              </a:rPr>
              <a:t>Diane Landry – Gérante à l’office de vente des produits forestiers du Madawaska</a:t>
            </a:r>
          </a:p>
          <a:p>
            <a:pPr marL="0" indent="0">
              <a:buNone/>
            </a:pPr>
            <a:r>
              <a:rPr lang="fr-CA" sz="2000" dirty="0">
                <a:solidFill>
                  <a:srgbClr val="FFFFFF"/>
                </a:solidFill>
              </a:rPr>
              <a:t>Stéphanie Lebel-Landry – Professeure en foresterie à l’UMFK</a:t>
            </a:r>
          </a:p>
          <a:p>
            <a:pPr marL="0" indent="0">
              <a:buNone/>
            </a:pPr>
            <a:r>
              <a:rPr lang="fr-CA" sz="2000" dirty="0">
                <a:solidFill>
                  <a:srgbClr val="FFFFFF"/>
                </a:solidFill>
              </a:rPr>
              <a:t>Daniel Martin – Ingénieur forestier, président d’Abies Consultants (spécialiste en certification forestière)</a:t>
            </a:r>
          </a:p>
          <a:p>
            <a:pPr marL="0" indent="0">
              <a:buNone/>
            </a:pPr>
            <a:r>
              <a:rPr lang="fr-CA" sz="2000" dirty="0">
                <a:solidFill>
                  <a:srgbClr val="FFFFFF"/>
                </a:solidFill>
              </a:rPr>
              <a:t>Karen Power – Conseillère, quartier 4</a:t>
            </a:r>
          </a:p>
        </p:txBody>
      </p:sp>
    </p:spTree>
    <p:extLst>
      <p:ext uri="{BB962C8B-B14F-4D97-AF65-F5344CB8AC3E}">
        <p14:creationId xmlns:p14="http://schemas.microsoft.com/office/powerpoint/2010/main" val="7204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225E-A6B3-4F95-E9CF-D1B0A68295D5}"/>
              </a:ext>
            </a:extLst>
          </p:cNvPr>
          <p:cNvSpPr>
            <a:spLocks noGrp="1"/>
          </p:cNvSpPr>
          <p:nvPr>
            <p:ph type="title"/>
            <p:custDataLst>
              <p:tags r:id="rId1"/>
            </p:custDataLst>
          </p:nvPr>
        </p:nvSpPr>
        <p:spPr/>
        <p:txBody>
          <a:bodyPr/>
          <a:lstStyle/>
          <a:p>
            <a:r>
              <a:rPr lang="fr-CA" dirty="0"/>
              <a:t>Consultation publique en deux étapes</a:t>
            </a:r>
          </a:p>
        </p:txBody>
      </p:sp>
      <p:sp>
        <p:nvSpPr>
          <p:cNvPr id="3" name="Content Placeholder 2">
            <a:extLst>
              <a:ext uri="{FF2B5EF4-FFF2-40B4-BE49-F238E27FC236}">
                <a16:creationId xmlns:a16="http://schemas.microsoft.com/office/drawing/2014/main" id="{93F2BF33-4880-50BC-4DAE-FEB1AF27E951}"/>
              </a:ext>
            </a:extLst>
          </p:cNvPr>
          <p:cNvSpPr>
            <a:spLocks noGrp="1"/>
          </p:cNvSpPr>
          <p:nvPr>
            <p:ph idx="1"/>
            <p:custDataLst>
              <p:tags r:id="rId2"/>
            </p:custDataLst>
          </p:nvPr>
        </p:nvSpPr>
        <p:spPr>
          <a:xfrm>
            <a:off x="220134" y="1668199"/>
            <a:ext cx="8695266" cy="528108"/>
          </a:xfrm>
        </p:spPr>
        <p:txBody>
          <a:bodyPr>
            <a:normAutofit fontScale="92500"/>
          </a:bodyPr>
          <a:lstStyle/>
          <a:p>
            <a:pPr marL="0" indent="0">
              <a:buNone/>
            </a:pPr>
            <a:r>
              <a:rPr lang="fr-CA" dirty="0"/>
              <a:t>Étape 1 – Sondage du grand public du 9 au 24 novembre 2023</a:t>
            </a:r>
          </a:p>
        </p:txBody>
      </p:sp>
      <p:pic>
        <p:nvPicPr>
          <p:cNvPr id="5" name="Picture 4">
            <a:extLst>
              <a:ext uri="{FF2B5EF4-FFF2-40B4-BE49-F238E27FC236}">
                <a16:creationId xmlns:a16="http://schemas.microsoft.com/office/drawing/2014/main" id="{F055A8E7-B334-DB12-2ED2-7EBFBE709B76}"/>
              </a:ext>
            </a:extLst>
          </p:cNvPr>
          <p:cNvPicPr>
            <a:picLocks noChangeAspect="1"/>
          </p:cNvPicPr>
          <p:nvPr>
            <p:custDataLst>
              <p:tags r:id="rId3"/>
            </p:custDataLst>
          </p:nvPr>
        </p:nvPicPr>
        <p:blipFill rotWithShape="1">
          <a:blip r:embed="rId5"/>
          <a:srcRect t="9738"/>
          <a:stretch/>
        </p:blipFill>
        <p:spPr>
          <a:xfrm>
            <a:off x="2743201" y="2314310"/>
            <a:ext cx="8283725" cy="4298156"/>
          </a:xfrm>
          <a:prstGeom prst="rect">
            <a:avLst/>
          </a:prstGeom>
        </p:spPr>
      </p:pic>
    </p:spTree>
    <p:extLst>
      <p:ext uri="{BB962C8B-B14F-4D97-AF65-F5344CB8AC3E}">
        <p14:creationId xmlns:p14="http://schemas.microsoft.com/office/powerpoint/2010/main" val="406540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DD7D28-4317-25CC-AD56-CACA3E843ED6}"/>
              </a:ext>
            </a:extLst>
          </p:cNvPr>
          <p:cNvSpPr>
            <a:spLocks noGrp="1"/>
          </p:cNvSpPr>
          <p:nvPr>
            <p:ph idx="1"/>
            <p:custDataLst>
              <p:tags r:id="rId1"/>
            </p:custDataLst>
          </p:nvPr>
        </p:nvSpPr>
        <p:spPr>
          <a:xfrm>
            <a:off x="508000" y="1878968"/>
            <a:ext cx="10397135" cy="468577"/>
          </a:xfrm>
        </p:spPr>
        <p:txBody>
          <a:bodyPr>
            <a:normAutofit fontScale="85000" lnSpcReduction="10000"/>
          </a:bodyPr>
          <a:lstStyle/>
          <a:p>
            <a:pPr marL="0" indent="0">
              <a:buNone/>
            </a:pPr>
            <a:r>
              <a:rPr lang="fr-CA" dirty="0"/>
              <a:t>Étape 2 - Discussion avec des organismes communautaires – 28 novembre 2023</a:t>
            </a:r>
          </a:p>
        </p:txBody>
      </p:sp>
      <p:sp>
        <p:nvSpPr>
          <p:cNvPr id="4" name="Title 1">
            <a:extLst>
              <a:ext uri="{FF2B5EF4-FFF2-40B4-BE49-F238E27FC236}">
                <a16:creationId xmlns:a16="http://schemas.microsoft.com/office/drawing/2014/main" id="{8DD72CBD-57A1-3008-772C-0E97DB2AD081}"/>
              </a:ext>
            </a:extLst>
          </p:cNvPr>
          <p:cNvSpPr>
            <a:spLocks noGrp="1"/>
          </p:cNvSpPr>
          <p:nvPr>
            <p:ph type="title"/>
            <p:custDataLst>
              <p:tags r:id="rId2"/>
            </p:custDataLst>
          </p:nvPr>
        </p:nvSpPr>
        <p:spPr>
          <a:xfrm>
            <a:off x="838200" y="365125"/>
            <a:ext cx="10515600" cy="1325563"/>
          </a:xfrm>
        </p:spPr>
        <p:txBody>
          <a:bodyPr/>
          <a:lstStyle/>
          <a:p>
            <a:r>
              <a:rPr lang="fr-CA" dirty="0"/>
              <a:t>Consultation publique en deux étapes</a:t>
            </a:r>
          </a:p>
        </p:txBody>
      </p:sp>
      <p:pic>
        <p:nvPicPr>
          <p:cNvPr id="6" name="Picture 5">
            <a:extLst>
              <a:ext uri="{FF2B5EF4-FFF2-40B4-BE49-F238E27FC236}">
                <a16:creationId xmlns:a16="http://schemas.microsoft.com/office/drawing/2014/main" id="{D5540C11-02D9-DBD4-7242-C8910C628F07}"/>
              </a:ext>
            </a:extLst>
          </p:cNvPr>
          <p:cNvPicPr>
            <a:picLocks noChangeAspect="1"/>
          </p:cNvPicPr>
          <p:nvPr>
            <p:custDataLst>
              <p:tags r:id="rId3"/>
            </p:custDataLst>
          </p:nvPr>
        </p:nvPicPr>
        <p:blipFill>
          <a:blip r:embed="rId19"/>
          <a:stretch>
            <a:fillRect/>
          </a:stretch>
        </p:blipFill>
        <p:spPr>
          <a:xfrm>
            <a:off x="213784" y="2607514"/>
            <a:ext cx="1962150" cy="1428750"/>
          </a:xfrm>
          <a:prstGeom prst="rect">
            <a:avLst/>
          </a:prstGeom>
        </p:spPr>
      </p:pic>
      <p:pic>
        <p:nvPicPr>
          <p:cNvPr id="7" name="Picture 6">
            <a:extLst>
              <a:ext uri="{FF2B5EF4-FFF2-40B4-BE49-F238E27FC236}">
                <a16:creationId xmlns:a16="http://schemas.microsoft.com/office/drawing/2014/main" id="{F38D3E87-DB58-1380-54CA-AB6650ED35D4}"/>
              </a:ext>
            </a:extLst>
          </p:cNvPr>
          <p:cNvPicPr>
            <a:picLocks noChangeAspect="1"/>
          </p:cNvPicPr>
          <p:nvPr>
            <p:custDataLst>
              <p:tags r:id="rId4"/>
            </p:custDataLst>
          </p:nvPr>
        </p:nvPicPr>
        <p:blipFill>
          <a:blip r:embed="rId20"/>
          <a:stretch>
            <a:fillRect/>
          </a:stretch>
        </p:blipFill>
        <p:spPr>
          <a:xfrm>
            <a:off x="144002" y="4663537"/>
            <a:ext cx="1786467" cy="1786467"/>
          </a:xfrm>
          <a:prstGeom prst="rect">
            <a:avLst/>
          </a:prstGeom>
        </p:spPr>
      </p:pic>
      <p:pic>
        <p:nvPicPr>
          <p:cNvPr id="8" name="Picture 7">
            <a:extLst>
              <a:ext uri="{FF2B5EF4-FFF2-40B4-BE49-F238E27FC236}">
                <a16:creationId xmlns:a16="http://schemas.microsoft.com/office/drawing/2014/main" id="{DEC82080-1F20-9E95-BA98-9E30EED6B464}"/>
              </a:ext>
            </a:extLst>
          </p:cNvPr>
          <p:cNvPicPr>
            <a:picLocks noChangeAspect="1"/>
          </p:cNvPicPr>
          <p:nvPr>
            <p:custDataLst>
              <p:tags r:id="rId5"/>
            </p:custDataLst>
          </p:nvPr>
        </p:nvPicPr>
        <p:blipFill>
          <a:blip r:embed="rId21"/>
          <a:stretch>
            <a:fillRect/>
          </a:stretch>
        </p:blipFill>
        <p:spPr>
          <a:xfrm>
            <a:off x="2432249" y="5657418"/>
            <a:ext cx="1148557" cy="1148557"/>
          </a:xfrm>
          <a:prstGeom prst="rect">
            <a:avLst/>
          </a:prstGeom>
        </p:spPr>
      </p:pic>
      <p:pic>
        <p:nvPicPr>
          <p:cNvPr id="9" name="Picture 8">
            <a:extLst>
              <a:ext uri="{FF2B5EF4-FFF2-40B4-BE49-F238E27FC236}">
                <a16:creationId xmlns:a16="http://schemas.microsoft.com/office/drawing/2014/main" id="{A7082BBE-EEB8-2EB9-8007-40254118FD98}"/>
              </a:ext>
            </a:extLst>
          </p:cNvPr>
          <p:cNvPicPr>
            <a:picLocks noChangeAspect="1"/>
          </p:cNvPicPr>
          <p:nvPr>
            <p:custDataLst>
              <p:tags r:id="rId6"/>
            </p:custDataLst>
          </p:nvPr>
        </p:nvPicPr>
        <p:blipFill>
          <a:blip r:embed="rId22"/>
          <a:stretch>
            <a:fillRect/>
          </a:stretch>
        </p:blipFill>
        <p:spPr>
          <a:xfrm>
            <a:off x="2175934" y="4631045"/>
            <a:ext cx="4368800" cy="700128"/>
          </a:xfrm>
          <a:prstGeom prst="rect">
            <a:avLst/>
          </a:prstGeom>
        </p:spPr>
      </p:pic>
      <p:pic>
        <p:nvPicPr>
          <p:cNvPr id="10" name="Picture 9">
            <a:extLst>
              <a:ext uri="{FF2B5EF4-FFF2-40B4-BE49-F238E27FC236}">
                <a16:creationId xmlns:a16="http://schemas.microsoft.com/office/drawing/2014/main" id="{21D3B0DD-2926-E783-B47A-E5FB9145DEE8}"/>
              </a:ext>
            </a:extLst>
          </p:cNvPr>
          <p:cNvPicPr>
            <a:picLocks noChangeAspect="1"/>
          </p:cNvPicPr>
          <p:nvPr>
            <p:custDataLst>
              <p:tags r:id="rId7"/>
            </p:custDataLst>
          </p:nvPr>
        </p:nvPicPr>
        <p:blipFill>
          <a:blip r:embed="rId23"/>
          <a:stretch>
            <a:fillRect/>
          </a:stretch>
        </p:blipFill>
        <p:spPr>
          <a:xfrm>
            <a:off x="2331719" y="3426807"/>
            <a:ext cx="1776942" cy="825224"/>
          </a:xfrm>
          <a:prstGeom prst="rect">
            <a:avLst/>
          </a:prstGeom>
        </p:spPr>
      </p:pic>
      <p:pic>
        <p:nvPicPr>
          <p:cNvPr id="11" name="Picture 10">
            <a:extLst>
              <a:ext uri="{FF2B5EF4-FFF2-40B4-BE49-F238E27FC236}">
                <a16:creationId xmlns:a16="http://schemas.microsoft.com/office/drawing/2014/main" id="{277C79E3-FEA8-6AB2-081A-5C75663537B0}"/>
              </a:ext>
            </a:extLst>
          </p:cNvPr>
          <p:cNvPicPr>
            <a:picLocks noChangeAspect="1"/>
          </p:cNvPicPr>
          <p:nvPr>
            <p:custDataLst>
              <p:tags r:id="rId8"/>
            </p:custDataLst>
          </p:nvPr>
        </p:nvPicPr>
        <p:blipFill>
          <a:blip r:embed="rId24"/>
          <a:stretch>
            <a:fillRect/>
          </a:stretch>
        </p:blipFill>
        <p:spPr>
          <a:xfrm>
            <a:off x="4331981" y="5637425"/>
            <a:ext cx="996421" cy="872697"/>
          </a:xfrm>
          <a:prstGeom prst="rect">
            <a:avLst/>
          </a:prstGeom>
        </p:spPr>
      </p:pic>
      <p:pic>
        <p:nvPicPr>
          <p:cNvPr id="12" name="Picture 11">
            <a:extLst>
              <a:ext uri="{FF2B5EF4-FFF2-40B4-BE49-F238E27FC236}">
                <a16:creationId xmlns:a16="http://schemas.microsoft.com/office/drawing/2014/main" id="{2E29A235-D746-1335-BA80-5B743C6E6EB8}"/>
              </a:ext>
            </a:extLst>
          </p:cNvPr>
          <p:cNvPicPr>
            <a:picLocks noChangeAspect="1"/>
          </p:cNvPicPr>
          <p:nvPr>
            <p:custDataLst>
              <p:tags r:id="rId9"/>
            </p:custDataLst>
          </p:nvPr>
        </p:nvPicPr>
        <p:blipFill>
          <a:blip r:embed="rId25"/>
          <a:stretch>
            <a:fillRect/>
          </a:stretch>
        </p:blipFill>
        <p:spPr>
          <a:xfrm>
            <a:off x="5204795" y="3426807"/>
            <a:ext cx="1432983" cy="1003088"/>
          </a:xfrm>
          <a:prstGeom prst="rect">
            <a:avLst/>
          </a:prstGeom>
        </p:spPr>
      </p:pic>
      <p:pic>
        <p:nvPicPr>
          <p:cNvPr id="13" name="Picture 12">
            <a:extLst>
              <a:ext uri="{FF2B5EF4-FFF2-40B4-BE49-F238E27FC236}">
                <a16:creationId xmlns:a16="http://schemas.microsoft.com/office/drawing/2014/main" id="{0DA80CDC-ABCE-C50D-E86E-01EE568C07B8}"/>
              </a:ext>
            </a:extLst>
          </p:cNvPr>
          <p:cNvPicPr>
            <a:picLocks noChangeAspect="1"/>
          </p:cNvPicPr>
          <p:nvPr>
            <p:custDataLst>
              <p:tags r:id="rId10"/>
            </p:custDataLst>
          </p:nvPr>
        </p:nvPicPr>
        <p:blipFill>
          <a:blip r:embed="rId26"/>
          <a:stretch>
            <a:fillRect/>
          </a:stretch>
        </p:blipFill>
        <p:spPr>
          <a:xfrm>
            <a:off x="4207138" y="2678997"/>
            <a:ext cx="1279262" cy="546661"/>
          </a:xfrm>
          <a:prstGeom prst="rect">
            <a:avLst/>
          </a:prstGeom>
        </p:spPr>
      </p:pic>
      <p:pic>
        <p:nvPicPr>
          <p:cNvPr id="14" name="Picture 13">
            <a:extLst>
              <a:ext uri="{FF2B5EF4-FFF2-40B4-BE49-F238E27FC236}">
                <a16:creationId xmlns:a16="http://schemas.microsoft.com/office/drawing/2014/main" id="{5258992A-B60C-08D1-EEF6-273B3C191D4E}"/>
              </a:ext>
            </a:extLst>
          </p:cNvPr>
          <p:cNvPicPr>
            <a:picLocks noChangeAspect="1"/>
          </p:cNvPicPr>
          <p:nvPr>
            <p:custDataLst>
              <p:tags r:id="rId11"/>
            </p:custDataLst>
          </p:nvPr>
        </p:nvPicPr>
        <p:blipFill>
          <a:blip r:embed="rId27"/>
          <a:stretch>
            <a:fillRect/>
          </a:stretch>
        </p:blipFill>
        <p:spPr>
          <a:xfrm>
            <a:off x="6305485" y="6073775"/>
            <a:ext cx="2381250" cy="419100"/>
          </a:xfrm>
          <a:prstGeom prst="rect">
            <a:avLst/>
          </a:prstGeom>
        </p:spPr>
      </p:pic>
      <p:pic>
        <p:nvPicPr>
          <p:cNvPr id="15" name="Picture 14">
            <a:extLst>
              <a:ext uri="{FF2B5EF4-FFF2-40B4-BE49-F238E27FC236}">
                <a16:creationId xmlns:a16="http://schemas.microsoft.com/office/drawing/2014/main" id="{CDDCF7A5-D985-18F9-F368-E9A3D1CA55C3}"/>
              </a:ext>
            </a:extLst>
          </p:cNvPr>
          <p:cNvPicPr>
            <a:picLocks noChangeAspect="1"/>
          </p:cNvPicPr>
          <p:nvPr>
            <p:custDataLst>
              <p:tags r:id="rId12"/>
            </p:custDataLst>
          </p:nvPr>
        </p:nvPicPr>
        <p:blipFill>
          <a:blip r:embed="rId28"/>
          <a:stretch>
            <a:fillRect/>
          </a:stretch>
        </p:blipFill>
        <p:spPr>
          <a:xfrm>
            <a:off x="7429102" y="4861795"/>
            <a:ext cx="1281172" cy="854115"/>
          </a:xfrm>
          <a:prstGeom prst="rect">
            <a:avLst/>
          </a:prstGeom>
        </p:spPr>
      </p:pic>
      <p:pic>
        <p:nvPicPr>
          <p:cNvPr id="16" name="Picture 15">
            <a:extLst>
              <a:ext uri="{FF2B5EF4-FFF2-40B4-BE49-F238E27FC236}">
                <a16:creationId xmlns:a16="http://schemas.microsoft.com/office/drawing/2014/main" id="{6368AE97-78EA-16A4-FB4E-1AB13B715AC0}"/>
              </a:ext>
            </a:extLst>
          </p:cNvPr>
          <p:cNvPicPr>
            <a:picLocks noChangeAspect="1"/>
          </p:cNvPicPr>
          <p:nvPr>
            <p:custDataLst>
              <p:tags r:id="rId13"/>
            </p:custDataLst>
          </p:nvPr>
        </p:nvPicPr>
        <p:blipFill>
          <a:blip r:embed="rId29"/>
          <a:stretch>
            <a:fillRect/>
          </a:stretch>
        </p:blipFill>
        <p:spPr>
          <a:xfrm>
            <a:off x="7731197" y="3321889"/>
            <a:ext cx="1555222" cy="1555222"/>
          </a:xfrm>
          <a:prstGeom prst="rect">
            <a:avLst/>
          </a:prstGeom>
        </p:spPr>
      </p:pic>
      <p:pic>
        <p:nvPicPr>
          <p:cNvPr id="17" name="Picture 16">
            <a:extLst>
              <a:ext uri="{FF2B5EF4-FFF2-40B4-BE49-F238E27FC236}">
                <a16:creationId xmlns:a16="http://schemas.microsoft.com/office/drawing/2014/main" id="{365D4E20-6E4E-CF66-0EF7-DAC49BC9239F}"/>
              </a:ext>
            </a:extLst>
          </p:cNvPr>
          <p:cNvPicPr>
            <a:picLocks noChangeAspect="1"/>
          </p:cNvPicPr>
          <p:nvPr>
            <p:custDataLst>
              <p:tags r:id="rId14"/>
            </p:custDataLst>
          </p:nvPr>
        </p:nvPicPr>
        <p:blipFill>
          <a:blip r:embed="rId30"/>
          <a:stretch>
            <a:fillRect/>
          </a:stretch>
        </p:blipFill>
        <p:spPr>
          <a:xfrm>
            <a:off x="7818331" y="2644936"/>
            <a:ext cx="2024062" cy="638175"/>
          </a:xfrm>
          <a:prstGeom prst="rect">
            <a:avLst/>
          </a:prstGeom>
        </p:spPr>
      </p:pic>
      <p:pic>
        <p:nvPicPr>
          <p:cNvPr id="18" name="Picture 17">
            <a:extLst>
              <a:ext uri="{FF2B5EF4-FFF2-40B4-BE49-F238E27FC236}">
                <a16:creationId xmlns:a16="http://schemas.microsoft.com/office/drawing/2014/main" id="{216E6950-95D3-417F-D7DC-A764A8E2352E}"/>
              </a:ext>
            </a:extLst>
          </p:cNvPr>
          <p:cNvPicPr>
            <a:picLocks noChangeAspect="1"/>
          </p:cNvPicPr>
          <p:nvPr>
            <p:custDataLst>
              <p:tags r:id="rId15"/>
            </p:custDataLst>
          </p:nvPr>
        </p:nvPicPr>
        <p:blipFill>
          <a:blip r:embed="rId31"/>
          <a:stretch>
            <a:fillRect/>
          </a:stretch>
        </p:blipFill>
        <p:spPr>
          <a:xfrm>
            <a:off x="9842393" y="5715910"/>
            <a:ext cx="1350433" cy="715729"/>
          </a:xfrm>
          <a:prstGeom prst="rect">
            <a:avLst/>
          </a:prstGeom>
        </p:spPr>
      </p:pic>
      <p:pic>
        <p:nvPicPr>
          <p:cNvPr id="19" name="Picture 18">
            <a:extLst>
              <a:ext uri="{FF2B5EF4-FFF2-40B4-BE49-F238E27FC236}">
                <a16:creationId xmlns:a16="http://schemas.microsoft.com/office/drawing/2014/main" id="{C2CDF2CF-E5D2-8041-F884-B9979AD5F923}"/>
              </a:ext>
            </a:extLst>
          </p:cNvPr>
          <p:cNvPicPr>
            <a:picLocks noChangeAspect="1"/>
          </p:cNvPicPr>
          <p:nvPr>
            <p:custDataLst>
              <p:tags r:id="rId16"/>
            </p:custDataLst>
          </p:nvPr>
        </p:nvPicPr>
        <p:blipFill>
          <a:blip r:embed="rId32"/>
          <a:stretch>
            <a:fillRect/>
          </a:stretch>
        </p:blipFill>
        <p:spPr>
          <a:xfrm>
            <a:off x="10170787" y="4383127"/>
            <a:ext cx="980675" cy="561329"/>
          </a:xfrm>
          <a:prstGeom prst="rect">
            <a:avLst/>
          </a:prstGeom>
        </p:spPr>
      </p:pic>
      <p:pic>
        <p:nvPicPr>
          <p:cNvPr id="21" name="Picture 20" descr="A logo with blue and green letters&#10;&#10;Description automatically generated">
            <a:extLst>
              <a:ext uri="{FF2B5EF4-FFF2-40B4-BE49-F238E27FC236}">
                <a16:creationId xmlns:a16="http://schemas.microsoft.com/office/drawing/2014/main" id="{2A21079D-F58F-5DBD-E115-F16FA4C745EC}"/>
              </a:ext>
            </a:extLst>
          </p:cNvPr>
          <p:cNvPicPr>
            <a:picLocks noChangeAspect="1"/>
          </p:cNvPicPr>
          <p:nvPr>
            <p:custDataLst>
              <p:tags r:id="rId17"/>
            </p:custDataLst>
          </p:nvPr>
        </p:nvPicPr>
        <p:blipFill>
          <a:blip r:embed="rId33">
            <a:extLst>
              <a:ext uri="{28A0092B-C50C-407E-A947-70E740481C1C}">
                <a14:useLocalDpi xmlns:a14="http://schemas.microsoft.com/office/drawing/2010/main" val="0"/>
              </a:ext>
            </a:extLst>
          </a:blip>
          <a:stretch>
            <a:fillRect/>
          </a:stretch>
        </p:blipFill>
        <p:spPr>
          <a:xfrm>
            <a:off x="9842393" y="3411473"/>
            <a:ext cx="1860768" cy="700128"/>
          </a:xfrm>
          <a:prstGeom prst="rect">
            <a:avLst/>
          </a:prstGeom>
        </p:spPr>
      </p:pic>
    </p:spTree>
    <p:extLst>
      <p:ext uri="{BB962C8B-B14F-4D97-AF65-F5344CB8AC3E}">
        <p14:creationId xmlns:p14="http://schemas.microsoft.com/office/powerpoint/2010/main" val="290331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D602-E0B4-44FD-FFA8-402F9DA4ED37}"/>
              </a:ext>
            </a:extLst>
          </p:cNvPr>
          <p:cNvSpPr>
            <a:spLocks noGrp="1"/>
          </p:cNvSpPr>
          <p:nvPr>
            <p:ph type="title"/>
            <p:custDataLst>
              <p:tags r:id="rId1"/>
            </p:custDataLst>
          </p:nvPr>
        </p:nvSpPr>
        <p:spPr/>
        <p:txBody>
          <a:bodyPr/>
          <a:lstStyle/>
          <a:p>
            <a:r>
              <a:rPr lang="fr-CA" dirty="0"/>
              <a:t>Utilisation d’une carte interactive</a:t>
            </a:r>
          </a:p>
        </p:txBody>
      </p:sp>
      <p:sp>
        <p:nvSpPr>
          <p:cNvPr id="3" name="Content Placeholder 2">
            <a:extLst>
              <a:ext uri="{FF2B5EF4-FFF2-40B4-BE49-F238E27FC236}">
                <a16:creationId xmlns:a16="http://schemas.microsoft.com/office/drawing/2014/main" id="{E1C6B022-2999-23AD-6DAB-B6A90A30E06C}"/>
              </a:ext>
            </a:extLst>
          </p:cNvPr>
          <p:cNvSpPr>
            <a:spLocks noGrp="1"/>
          </p:cNvSpPr>
          <p:nvPr>
            <p:ph idx="1"/>
            <p:custDataLst>
              <p:tags r:id="rId2"/>
            </p:custDataLst>
          </p:nvPr>
        </p:nvSpPr>
        <p:spPr>
          <a:xfrm>
            <a:off x="453189" y="1517616"/>
            <a:ext cx="10515600" cy="959908"/>
          </a:xfrm>
        </p:spPr>
        <p:txBody>
          <a:bodyPr/>
          <a:lstStyle/>
          <a:p>
            <a:pPr marL="0" indent="0">
              <a:buNone/>
            </a:pPr>
            <a:r>
              <a:rPr lang="fr-CA" dirty="0">
                <a:hlinkClick r:id="rId5"/>
              </a:rPr>
              <a:t>https://edmundston.maps.arcgis.com/apps/instant/basic/index.html?appid=608f49db5c1146989583b46d67574b99</a:t>
            </a:r>
            <a:endParaRPr lang="fr-CA" dirty="0"/>
          </a:p>
          <a:p>
            <a:pPr marL="0" indent="0">
              <a:buNone/>
            </a:pPr>
            <a:endParaRPr lang="fr-CA" dirty="0"/>
          </a:p>
        </p:txBody>
      </p:sp>
      <p:pic>
        <p:nvPicPr>
          <p:cNvPr id="7" name="Picture 6">
            <a:extLst>
              <a:ext uri="{FF2B5EF4-FFF2-40B4-BE49-F238E27FC236}">
                <a16:creationId xmlns:a16="http://schemas.microsoft.com/office/drawing/2014/main" id="{A19347E5-C980-9855-3E55-C8461B2C9985}"/>
              </a:ext>
            </a:extLst>
          </p:cNvPr>
          <p:cNvPicPr>
            <a:picLocks noChangeAspect="1"/>
          </p:cNvPicPr>
          <p:nvPr>
            <p:custDataLst>
              <p:tags r:id="rId3"/>
            </p:custDataLst>
          </p:nvPr>
        </p:nvPicPr>
        <p:blipFill>
          <a:blip r:embed="rId6"/>
          <a:stretch>
            <a:fillRect/>
          </a:stretch>
        </p:blipFill>
        <p:spPr>
          <a:xfrm>
            <a:off x="1963553" y="2477524"/>
            <a:ext cx="8646695" cy="4098687"/>
          </a:xfrm>
          <a:prstGeom prst="rect">
            <a:avLst/>
          </a:prstGeom>
        </p:spPr>
      </p:pic>
    </p:spTree>
    <p:extLst>
      <p:ext uri="{BB962C8B-B14F-4D97-AF65-F5344CB8AC3E}">
        <p14:creationId xmlns:p14="http://schemas.microsoft.com/office/powerpoint/2010/main" val="302251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custDataLst>
              <p:tags r:id="rId3"/>
            </p:custDataLst>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custDataLst>
              <p:tags r:id="rId4"/>
            </p:custDataLst>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240E452A-60B7-03A8-F455-EDDC8A2615B8}"/>
              </a:ext>
            </a:extLst>
          </p:cNvPr>
          <p:cNvSpPr>
            <a:spLocks noGrp="1"/>
          </p:cNvSpPr>
          <p:nvPr>
            <p:ph type="title"/>
            <p:custDataLst>
              <p:tags r:id="rId5"/>
            </p:custDataLst>
          </p:nvPr>
        </p:nvSpPr>
        <p:spPr>
          <a:xfrm>
            <a:off x="100992" y="1288679"/>
            <a:ext cx="2485581" cy="980141"/>
          </a:xfrm>
        </p:spPr>
        <p:txBody>
          <a:bodyPr anchor="ctr">
            <a:normAutofit/>
          </a:bodyPr>
          <a:lstStyle/>
          <a:p>
            <a:r>
              <a:rPr lang="fr-CA" sz="4800" dirty="0">
                <a:solidFill>
                  <a:schemeClr val="bg1"/>
                </a:solidFill>
              </a:rPr>
              <a:t>Sondage </a:t>
            </a:r>
          </a:p>
        </p:txBody>
      </p:sp>
      <p:graphicFrame>
        <p:nvGraphicFramePr>
          <p:cNvPr id="25" name="Content Placeholder 2">
            <a:extLst>
              <a:ext uri="{FF2B5EF4-FFF2-40B4-BE49-F238E27FC236}">
                <a16:creationId xmlns:a16="http://schemas.microsoft.com/office/drawing/2014/main" id="{79E2765F-2320-81C0-0068-6D61296DBF41}"/>
              </a:ext>
            </a:extLst>
          </p:cNvPr>
          <p:cNvGraphicFramePr>
            <a:graphicFrameLocks noGrp="1"/>
          </p:cNvGraphicFramePr>
          <p:nvPr>
            <p:ph idx="1"/>
            <p:custDataLst>
              <p:tags r:id="rId6"/>
            </p:custDataLst>
            <p:extLst>
              <p:ext uri="{D42A27DB-BD31-4B8C-83A1-F6EECF244321}">
                <p14:modId xmlns:p14="http://schemas.microsoft.com/office/powerpoint/2010/main" val="2426474547"/>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33599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A9446-585B-4FCB-9242-7112FCB3E9A1}"/>
              </a:ext>
            </a:extLst>
          </p:cNvPr>
          <p:cNvSpPr>
            <a:spLocks noGrp="1"/>
          </p:cNvSpPr>
          <p:nvPr>
            <p:ph type="title"/>
            <p:custDataLst>
              <p:tags r:id="rId2"/>
            </p:custDataLst>
          </p:nvPr>
        </p:nvSpPr>
        <p:spPr>
          <a:xfrm>
            <a:off x="572493" y="238539"/>
            <a:ext cx="11018520" cy="1434415"/>
          </a:xfrm>
        </p:spPr>
        <p:txBody>
          <a:bodyPr anchor="b">
            <a:normAutofit/>
          </a:bodyPr>
          <a:lstStyle/>
          <a:p>
            <a:r>
              <a:rPr lang="fr-CA" sz="5400" dirty="0"/>
              <a:t>Résultats</a:t>
            </a:r>
          </a:p>
        </p:txBody>
      </p:sp>
      <p:sp>
        <p:nvSpPr>
          <p:cNvPr id="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395AF8B3-B5A3-7A95-134B-056ED9CDF0D1}"/>
              </a:ext>
            </a:extLst>
          </p:cNvPr>
          <p:cNvSpPr>
            <a:spLocks noGrp="1"/>
          </p:cNvSpPr>
          <p:nvPr>
            <p:ph idx="1"/>
            <p:custDataLst>
              <p:tags r:id="rId4"/>
            </p:custDataLst>
          </p:nvPr>
        </p:nvSpPr>
        <p:spPr>
          <a:xfrm>
            <a:off x="838200" y="1825625"/>
            <a:ext cx="10515600" cy="388625"/>
          </a:xfrm>
        </p:spPr>
        <p:txBody>
          <a:bodyPr>
            <a:normAutofit/>
          </a:bodyPr>
          <a:lstStyle/>
          <a:p>
            <a:pPr marL="0" indent="0">
              <a:buNone/>
            </a:pPr>
            <a:r>
              <a:rPr lang="fr-CA" sz="2000" dirty="0"/>
              <a:t>Sondage – Thème des arbres en ville</a:t>
            </a:r>
          </a:p>
          <a:p>
            <a:pPr marL="0" indent="0">
              <a:buNone/>
            </a:pPr>
            <a:endParaRPr lang="fr-CA" sz="2000" dirty="0"/>
          </a:p>
        </p:txBody>
      </p:sp>
      <p:sp>
        <p:nvSpPr>
          <p:cNvPr id="10" name="TextBox 9">
            <a:extLst>
              <a:ext uri="{FF2B5EF4-FFF2-40B4-BE49-F238E27FC236}">
                <a16:creationId xmlns:a16="http://schemas.microsoft.com/office/drawing/2014/main" id="{925F510D-83BB-E5B9-427D-3AB8148CA9EA}"/>
              </a:ext>
            </a:extLst>
          </p:cNvPr>
          <p:cNvSpPr txBox="1"/>
          <p:nvPr>
            <p:custDataLst>
              <p:tags r:id="rId5"/>
            </p:custDataLst>
          </p:nvPr>
        </p:nvSpPr>
        <p:spPr>
          <a:xfrm>
            <a:off x="5308600" y="1829021"/>
            <a:ext cx="5410200" cy="646331"/>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0" indent="0">
              <a:buNone/>
            </a:pPr>
            <a:r>
              <a:rPr lang="fr-CA" dirty="0">
                <a:solidFill>
                  <a:schemeClr val="tx1"/>
                </a:solidFill>
              </a:rPr>
              <a:t>Constat 1 : Les répondant.es apprécient les arbres en ville</a:t>
            </a:r>
          </a:p>
        </p:txBody>
      </p:sp>
      <p:pic>
        <p:nvPicPr>
          <p:cNvPr id="5" name="Picture 4">
            <a:extLst>
              <a:ext uri="{FF2B5EF4-FFF2-40B4-BE49-F238E27FC236}">
                <a16:creationId xmlns:a16="http://schemas.microsoft.com/office/drawing/2014/main" id="{B87F311F-A797-ACA1-FB54-F5A38AA86CB3}"/>
              </a:ext>
            </a:extLst>
          </p:cNvPr>
          <p:cNvPicPr>
            <a:picLocks noChangeAspect="1"/>
          </p:cNvPicPr>
          <p:nvPr>
            <p:custDataLst>
              <p:tags r:id="rId6"/>
            </p:custDataLst>
          </p:nvPr>
        </p:nvPicPr>
        <p:blipFill>
          <a:blip r:embed="rId8"/>
          <a:stretch>
            <a:fillRect/>
          </a:stretch>
        </p:blipFill>
        <p:spPr>
          <a:xfrm>
            <a:off x="9248704" y="238539"/>
            <a:ext cx="2296589" cy="1363893"/>
          </a:xfrm>
          <a:prstGeom prst="rect">
            <a:avLst/>
          </a:prstGeom>
        </p:spPr>
      </p:pic>
      <p:pic>
        <p:nvPicPr>
          <p:cNvPr id="4" name="Picture 3">
            <a:extLst>
              <a:ext uri="{FF2B5EF4-FFF2-40B4-BE49-F238E27FC236}">
                <a16:creationId xmlns:a16="http://schemas.microsoft.com/office/drawing/2014/main" id="{059B4847-BA18-7D7D-E342-9DAA85550409}"/>
              </a:ext>
            </a:extLst>
          </p:cNvPr>
          <p:cNvPicPr>
            <a:picLocks noChangeAspect="1"/>
          </p:cNvPicPr>
          <p:nvPr/>
        </p:nvPicPr>
        <p:blipFill>
          <a:blip r:embed="rId9"/>
          <a:stretch>
            <a:fillRect/>
          </a:stretch>
        </p:blipFill>
        <p:spPr>
          <a:xfrm>
            <a:off x="2116860" y="2498584"/>
            <a:ext cx="7955231" cy="4195368"/>
          </a:xfrm>
          <a:prstGeom prst="rect">
            <a:avLst/>
          </a:prstGeom>
        </p:spPr>
      </p:pic>
    </p:spTree>
    <p:extLst>
      <p:ext uri="{BB962C8B-B14F-4D97-AF65-F5344CB8AC3E}">
        <p14:creationId xmlns:p14="http://schemas.microsoft.com/office/powerpoint/2010/main" val="4178443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6.xml><?xml version="1.0" encoding="utf-8"?>
<p:tagLst xmlns:a="http://schemas.openxmlformats.org/drawingml/2006/main" xmlns:r="http://schemas.openxmlformats.org/officeDocument/2006/relationships" xmlns:p="http://schemas.openxmlformats.org/presentationml/2006/main">
  <p:tag name="NUM" val="10"/>
</p:tagLst>
</file>

<file path=ppt/tags/tag17.xml><?xml version="1.0" encoding="utf-8"?>
<p:tagLst xmlns:a="http://schemas.openxmlformats.org/drawingml/2006/main" xmlns:r="http://schemas.openxmlformats.org/officeDocument/2006/relationships" xmlns:p="http://schemas.openxmlformats.org/presentationml/2006/main">
  <p:tag name="NUM" val="1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8"/>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9"/>
</p:tagLst>
</file>

<file path=ppt/tags/tag41.xml><?xml version="1.0" encoding="utf-8"?>
<p:tagLst xmlns:a="http://schemas.openxmlformats.org/drawingml/2006/main" xmlns:r="http://schemas.openxmlformats.org/officeDocument/2006/relationships" xmlns:p="http://schemas.openxmlformats.org/presentationml/2006/main">
  <p:tag name="NUM" val="10"/>
</p:tagLst>
</file>

<file path=ppt/tags/tag42.xml><?xml version="1.0" encoding="utf-8"?>
<p:tagLst xmlns:a="http://schemas.openxmlformats.org/drawingml/2006/main" xmlns:r="http://schemas.openxmlformats.org/officeDocument/2006/relationships" xmlns:p="http://schemas.openxmlformats.org/presentationml/2006/main">
  <p:tag name="NUM" val="11"/>
</p:tagLst>
</file>

<file path=ppt/tags/tag43.xml><?xml version="1.0" encoding="utf-8"?>
<p:tagLst xmlns:a="http://schemas.openxmlformats.org/drawingml/2006/main" xmlns:r="http://schemas.openxmlformats.org/officeDocument/2006/relationships" xmlns:p="http://schemas.openxmlformats.org/presentationml/2006/main">
  <p:tag name="NUM" val="12"/>
</p:tagLst>
</file>

<file path=ppt/tags/tag44.xml><?xml version="1.0" encoding="utf-8"?>
<p:tagLst xmlns:a="http://schemas.openxmlformats.org/drawingml/2006/main" xmlns:r="http://schemas.openxmlformats.org/officeDocument/2006/relationships" xmlns:p="http://schemas.openxmlformats.org/presentationml/2006/main">
  <p:tag name="NUM" val="13"/>
</p:tagLst>
</file>

<file path=ppt/tags/tag45.xml><?xml version="1.0" encoding="utf-8"?>
<p:tagLst xmlns:a="http://schemas.openxmlformats.org/drawingml/2006/main" xmlns:r="http://schemas.openxmlformats.org/officeDocument/2006/relationships" xmlns:p="http://schemas.openxmlformats.org/presentationml/2006/main">
  <p:tag name="NUM" val="14"/>
</p:tagLst>
</file>

<file path=ppt/tags/tag46.xml><?xml version="1.0" encoding="utf-8"?>
<p:tagLst xmlns:a="http://schemas.openxmlformats.org/drawingml/2006/main" xmlns:r="http://schemas.openxmlformats.org/officeDocument/2006/relationships" xmlns:p="http://schemas.openxmlformats.org/presentationml/2006/main">
  <p:tag name="NUM" val="15"/>
</p:tagLst>
</file>

<file path=ppt/tags/tag47.xml><?xml version="1.0" encoding="utf-8"?>
<p:tagLst xmlns:a="http://schemas.openxmlformats.org/drawingml/2006/main" xmlns:r="http://schemas.openxmlformats.org/officeDocument/2006/relationships" xmlns:p="http://schemas.openxmlformats.org/presentationml/2006/main">
  <p:tag name="NUM" val="16"/>
</p:tagLst>
</file>

<file path=ppt/tags/tag48.xml><?xml version="1.0" encoding="utf-8"?>
<p:tagLst xmlns:a="http://schemas.openxmlformats.org/drawingml/2006/main" xmlns:r="http://schemas.openxmlformats.org/officeDocument/2006/relationships" xmlns:p="http://schemas.openxmlformats.org/presentationml/2006/main">
  <p:tag name="NUM" val="17"/>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9"/>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11"/>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ACE35B2EAC0249BCE5CEA88E766D85" ma:contentTypeVersion="12" ma:contentTypeDescription="Create a new document." ma:contentTypeScope="" ma:versionID="44e22c31fe752259e7f559412b045e4d">
  <xsd:schema xmlns:xsd="http://www.w3.org/2001/XMLSchema" xmlns:xs="http://www.w3.org/2001/XMLSchema" xmlns:p="http://schemas.microsoft.com/office/2006/metadata/properties" xmlns:ns2="f9a4b9ed-63bf-4516-a9f7-4f2ac2715b89" xmlns:ns3="ab5bd52a-8638-43d3-8d10-c2c031f47461" targetNamespace="http://schemas.microsoft.com/office/2006/metadata/properties" ma:root="true" ma:fieldsID="532fe58e4d7f05ffb46206e661555d18" ns2:_="" ns3:_="">
    <xsd:import namespace="f9a4b9ed-63bf-4516-a9f7-4f2ac2715b89"/>
    <xsd:import namespace="ab5bd52a-8638-43d3-8d10-c2c031f474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a4b9ed-63bf-4516-a9f7-4f2ac2715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94e83a3-9034-4294-9f02-7c13df069ff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5bd52a-8638-43d3-8d10-c2c031f474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4156f2-5502-4fa0-9f27-ccbe52d4c33d}" ma:internalName="TaxCatchAll" ma:showField="CatchAllData" ma:web="ab5bd52a-8638-43d3-8d10-c2c031f4746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9a4b9ed-63bf-4516-a9f7-4f2ac2715b89">
      <Terms xmlns="http://schemas.microsoft.com/office/infopath/2007/PartnerControls"/>
    </lcf76f155ced4ddcb4097134ff3c332f>
    <TaxCatchAll xmlns="ab5bd52a-8638-43d3-8d10-c2c031f47461" xsi:nil="true"/>
  </documentManagement>
</p:properties>
</file>

<file path=customXml/itemProps1.xml><?xml version="1.0" encoding="utf-8"?>
<ds:datastoreItem xmlns:ds="http://schemas.openxmlformats.org/officeDocument/2006/customXml" ds:itemID="{C41B8F3C-66A2-4185-B63E-892FB20D43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a4b9ed-63bf-4516-a9f7-4f2ac2715b89"/>
    <ds:schemaRef ds:uri="ab5bd52a-8638-43d3-8d10-c2c031f47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8ADD7A-67DC-4D20-921B-DF65DAA23698}">
  <ds:schemaRefs>
    <ds:schemaRef ds:uri="http://schemas.microsoft.com/sharepoint/v3/contenttype/forms"/>
  </ds:schemaRefs>
</ds:datastoreItem>
</file>

<file path=customXml/itemProps3.xml><?xml version="1.0" encoding="utf-8"?>
<ds:datastoreItem xmlns:ds="http://schemas.openxmlformats.org/officeDocument/2006/customXml" ds:itemID="{DDC46F61-146D-498E-A24E-235F512704CC}">
  <ds:schemaRefs>
    <ds:schemaRef ds:uri="http://purl.org/dc/terms/"/>
    <ds:schemaRef ds:uri="http://schemas.microsoft.com/office/2006/documentManagement/types"/>
    <ds:schemaRef ds:uri="f9a4b9ed-63bf-4516-a9f7-4f2ac2715b89"/>
    <ds:schemaRef ds:uri="http://purl.org/dc/elements/1.1/"/>
    <ds:schemaRef ds:uri="ab5bd52a-8638-43d3-8d10-c2c031f47461"/>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5335</TotalTime>
  <Words>1309</Words>
  <Application>Microsoft Office PowerPoint</Application>
  <PresentationFormat>Widescreen</PresentationFormat>
  <Paragraphs>116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Segoe UI</vt:lpstr>
      <vt:lpstr>Office Theme</vt:lpstr>
      <vt:lpstr>Consultation pour la forêt urbaine</vt:lpstr>
      <vt:lpstr>Objectif de la démarche</vt:lpstr>
      <vt:lpstr>Liens avec les objectifs stratégiques</vt:lpstr>
      <vt:lpstr>Ce projet est piloté par le comité consultatif de la foresterie urbaine</vt:lpstr>
      <vt:lpstr>Consultation publique en deux étapes</vt:lpstr>
      <vt:lpstr>Consultation publique en deux étapes</vt:lpstr>
      <vt:lpstr>Utilisation d’une carte interactive</vt:lpstr>
      <vt:lpstr>Sondage </vt:lpstr>
      <vt:lpstr>Résultats</vt:lpstr>
      <vt:lpstr>Résultats</vt:lpstr>
      <vt:lpstr>Résultats</vt:lpstr>
      <vt:lpstr>Résultats</vt:lpstr>
      <vt:lpstr>PowerPoint Presentation</vt:lpstr>
      <vt:lpstr>Résultats</vt:lpstr>
      <vt:lpstr>Résultats</vt:lpstr>
      <vt:lpstr>PowerPoint Presentation</vt:lpstr>
      <vt:lpstr>PowerPoint Presentation</vt:lpstr>
      <vt:lpstr>PowerPoint Presentation</vt:lpstr>
      <vt:lpstr>PowerPoint Presentation</vt:lpstr>
      <vt:lpstr>Résultats – La majorité des répondant.es ne sont pas propriétaires de lots boisés</vt:lpstr>
      <vt:lpstr>Résultats - Sondage</vt:lpstr>
      <vt:lpstr>Discussion avec les organismes communautaires</vt:lpstr>
      <vt:lpstr>Discussion avec les organismes communautaires</vt:lpstr>
      <vt:lpstr>En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des organismes pour le parc Petit Sault</dc:title>
  <dc:creator>Gautreau, Daniel</dc:creator>
  <cp:lastModifiedBy>Dancause, Annie</cp:lastModifiedBy>
  <cp:revision>8</cp:revision>
  <cp:lastPrinted>2023-12-08T18:22:29Z</cp:lastPrinted>
  <dcterms:created xsi:type="dcterms:W3CDTF">2022-06-17T19:24:14Z</dcterms:created>
  <dcterms:modified xsi:type="dcterms:W3CDTF">2024-02-20T17:48:32Z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0x0101001BACE35B2EAC0249BCE5CEA88E766D85</vt:lpwstr>
  </property>
</Properties>
</file>